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sldIdLst>
    <p:sldId id="256" r:id="rId2"/>
    <p:sldId id="269" r:id="rId3"/>
    <p:sldId id="270" r:id="rId4"/>
    <p:sldId id="271" r:id="rId5"/>
    <p:sldId id="257" r:id="rId6"/>
    <p:sldId id="259" r:id="rId7"/>
    <p:sldId id="260" r:id="rId8"/>
    <p:sldId id="261" r:id="rId9"/>
    <p:sldId id="272" r:id="rId10"/>
    <p:sldId id="273" r:id="rId11"/>
    <p:sldId id="274" r:id="rId12"/>
    <p:sldId id="275" r:id="rId13"/>
    <p:sldId id="276" r:id="rId14"/>
    <p:sldId id="277" r:id="rId15"/>
    <p:sldId id="258" r:id="rId16"/>
    <p:sldId id="287" r:id="rId17"/>
    <p:sldId id="280" r:id="rId18"/>
    <p:sldId id="288" r:id="rId19"/>
    <p:sldId id="289" r:id="rId20"/>
    <p:sldId id="281" r:id="rId21"/>
    <p:sldId id="282" r:id="rId22"/>
    <p:sldId id="2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9744" autoAdjust="0"/>
  </p:normalViewPr>
  <p:slideViewPr>
    <p:cSldViewPr snapToGrid="0">
      <p:cViewPr>
        <p:scale>
          <a:sx n="80" d="100"/>
          <a:sy n="80" d="100"/>
        </p:scale>
        <p:origin x="-1746" y="-8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58B88-05A2-40BE-B6B8-AC1D593CB6A1}" type="doc">
      <dgm:prSet loTypeId="urn:microsoft.com/office/officeart/2005/8/layout/cycle7" loCatId="cycle" qsTypeId="urn:microsoft.com/office/officeart/2005/8/quickstyle/simple3" qsCatId="simple" csTypeId="urn:microsoft.com/office/officeart/2005/8/colors/colorful4" csCatId="colorful" phldr="1"/>
      <dgm:spPr/>
      <dgm:t>
        <a:bodyPr/>
        <a:lstStyle/>
        <a:p>
          <a:endParaRPr lang="ru-RU"/>
        </a:p>
      </dgm:t>
    </dgm:pt>
    <dgm:pt modelId="{6C903BC0-E093-406C-A02F-D1394B053CAD}">
      <dgm:prSet phldrT="[Текст]" custT="1"/>
      <dgm:spPr/>
      <dgm:t>
        <a:bodyPr/>
        <a:lstStyle/>
        <a:p>
          <a:r>
            <a:rPr lang="ru-RU" sz="2400" dirty="0" smtClean="0">
              <a:latin typeface="Times New Roman" pitchFamily="18" charset="0"/>
              <a:cs typeface="Times New Roman" pitchFamily="18" charset="0"/>
            </a:rPr>
            <a:t>умения пользоваться пространственными представлениями при решении мыслительных задач в процессе различных видов самостоятельных работ</a:t>
          </a:r>
          <a:endParaRPr lang="ru-RU" sz="2400" dirty="0"/>
        </a:p>
      </dgm:t>
    </dgm:pt>
    <dgm:pt modelId="{6B1D178C-6C05-4492-839F-BA79CA92F70F}" type="parTrans" cxnId="{5D4D245C-92ED-4652-89E8-353F94A9AAE5}">
      <dgm:prSet/>
      <dgm:spPr/>
      <dgm:t>
        <a:bodyPr/>
        <a:lstStyle/>
        <a:p>
          <a:endParaRPr lang="ru-RU"/>
        </a:p>
      </dgm:t>
    </dgm:pt>
    <dgm:pt modelId="{2BA88DFD-BC85-4D70-863F-27F85B8893E2}" type="sibTrans" cxnId="{5D4D245C-92ED-4652-89E8-353F94A9AAE5}">
      <dgm:prSet/>
      <dgm:spPr/>
      <dgm:t>
        <a:bodyPr/>
        <a:lstStyle/>
        <a:p>
          <a:endParaRPr lang="ru-RU"/>
        </a:p>
      </dgm:t>
    </dgm:pt>
    <dgm:pt modelId="{B1C5579B-94B7-43EA-904A-828E26AAA6DD}">
      <dgm:prSet phldrT="[Текст]" custT="1"/>
      <dgm:spPr/>
      <dgm:t>
        <a:bodyPr/>
        <a:lstStyle/>
        <a:p>
          <a:r>
            <a:rPr lang="ru-RU" sz="2400" dirty="0" smtClean="0">
              <a:latin typeface="Times New Roman" pitchFamily="18" charset="0"/>
              <a:cs typeface="Times New Roman" pitchFamily="18" charset="0"/>
            </a:rPr>
            <a:t>приобретения словесных знаний, обеспечивающих отвлечение, обобщение и синтез пространственных признаков и отношений в единстве с практикой их различия</a:t>
          </a:r>
          <a:endParaRPr lang="ru-RU" sz="2400" dirty="0"/>
        </a:p>
      </dgm:t>
    </dgm:pt>
    <dgm:pt modelId="{7B5088BE-3E0D-48EF-A04A-62E933CDC163}" type="parTrans" cxnId="{4497F2A4-3EAD-430C-AF69-CFB65FE7F583}">
      <dgm:prSet/>
      <dgm:spPr/>
      <dgm:t>
        <a:bodyPr/>
        <a:lstStyle/>
        <a:p>
          <a:endParaRPr lang="ru-RU"/>
        </a:p>
      </dgm:t>
    </dgm:pt>
    <dgm:pt modelId="{3396F08A-BBE9-46C2-9E7B-EEB722034BE1}" type="sibTrans" cxnId="{4497F2A4-3EAD-430C-AF69-CFB65FE7F583}">
      <dgm:prSet/>
      <dgm:spPr/>
      <dgm:t>
        <a:bodyPr/>
        <a:lstStyle/>
        <a:p>
          <a:endParaRPr lang="ru-RU"/>
        </a:p>
      </dgm:t>
    </dgm:pt>
    <dgm:pt modelId="{C07B1F86-0D34-4312-A6B8-3F18881D215B}">
      <dgm:prSet phldrT="[Текст]" custT="1"/>
      <dgm:spPr/>
      <dgm:t>
        <a:bodyPr/>
        <a:lstStyle/>
        <a:p>
          <a:r>
            <a:rPr lang="ru-RU" sz="2400" dirty="0" smtClean="0">
              <a:latin typeface="Times New Roman" pitchFamily="18" charset="0"/>
              <a:cs typeface="Times New Roman" pitchFamily="18" charset="0"/>
            </a:rPr>
            <a:t>накопления детьми разнообразного чувственного опыта на основе включения различных анализаторов в наблюдение и активную практическую деятельность детей;</a:t>
          </a:r>
          <a:endParaRPr lang="ru-RU" sz="2400" dirty="0">
            <a:latin typeface="Times New Roman" pitchFamily="18" charset="0"/>
            <a:cs typeface="Times New Roman" pitchFamily="18" charset="0"/>
          </a:endParaRPr>
        </a:p>
      </dgm:t>
    </dgm:pt>
    <dgm:pt modelId="{FA094759-8C62-4BB0-95EA-93569C04DA29}" type="sibTrans" cxnId="{B423D1CD-6580-4B9C-82B8-E9AE68238A83}">
      <dgm:prSet/>
      <dgm:spPr/>
      <dgm:t>
        <a:bodyPr/>
        <a:lstStyle/>
        <a:p>
          <a:endParaRPr lang="ru-RU"/>
        </a:p>
      </dgm:t>
    </dgm:pt>
    <dgm:pt modelId="{C07F4C2B-1F79-4209-A9CA-FF07CE6EB015}" type="parTrans" cxnId="{B423D1CD-6580-4B9C-82B8-E9AE68238A83}">
      <dgm:prSet/>
      <dgm:spPr/>
      <dgm:t>
        <a:bodyPr/>
        <a:lstStyle/>
        <a:p>
          <a:endParaRPr lang="ru-RU"/>
        </a:p>
      </dgm:t>
    </dgm:pt>
    <dgm:pt modelId="{635F623A-B794-48E1-837C-823369D2132A}" type="pres">
      <dgm:prSet presAssocID="{01658B88-05A2-40BE-B6B8-AC1D593CB6A1}" presName="Name0" presStyleCnt="0">
        <dgm:presLayoutVars>
          <dgm:dir/>
          <dgm:resizeHandles val="exact"/>
        </dgm:presLayoutVars>
      </dgm:prSet>
      <dgm:spPr/>
      <dgm:t>
        <a:bodyPr/>
        <a:lstStyle/>
        <a:p>
          <a:endParaRPr lang="ru-RU"/>
        </a:p>
      </dgm:t>
    </dgm:pt>
    <dgm:pt modelId="{6C630644-F58C-4067-96CB-8D86DD197C43}" type="pres">
      <dgm:prSet presAssocID="{C07B1F86-0D34-4312-A6B8-3F18881D215B}" presName="node" presStyleLbl="node1" presStyleIdx="0" presStyleCnt="3" custScaleX="474074" custScaleY="145303">
        <dgm:presLayoutVars>
          <dgm:bulletEnabled val="1"/>
        </dgm:presLayoutVars>
      </dgm:prSet>
      <dgm:spPr/>
      <dgm:t>
        <a:bodyPr/>
        <a:lstStyle/>
        <a:p>
          <a:endParaRPr lang="ru-RU"/>
        </a:p>
      </dgm:t>
    </dgm:pt>
    <dgm:pt modelId="{DF30BB99-9709-4D6C-9B75-18FAEF5FDA27}" type="pres">
      <dgm:prSet presAssocID="{FA094759-8C62-4BB0-95EA-93569C04DA29}" presName="sibTrans" presStyleLbl="sibTrans2D1" presStyleIdx="0" presStyleCnt="3"/>
      <dgm:spPr/>
      <dgm:t>
        <a:bodyPr/>
        <a:lstStyle/>
        <a:p>
          <a:endParaRPr lang="ru-RU"/>
        </a:p>
      </dgm:t>
    </dgm:pt>
    <dgm:pt modelId="{0ACDAF75-8429-4EDA-BD11-C54B2CB23F05}" type="pres">
      <dgm:prSet presAssocID="{FA094759-8C62-4BB0-95EA-93569C04DA29}" presName="connectorText" presStyleLbl="sibTrans2D1" presStyleIdx="0" presStyleCnt="3"/>
      <dgm:spPr/>
      <dgm:t>
        <a:bodyPr/>
        <a:lstStyle/>
        <a:p>
          <a:endParaRPr lang="ru-RU"/>
        </a:p>
      </dgm:t>
    </dgm:pt>
    <dgm:pt modelId="{96491492-0DC1-4DD5-9221-A06D5F5DC3BD}" type="pres">
      <dgm:prSet presAssocID="{6C903BC0-E093-406C-A02F-D1394B053CAD}" presName="node" presStyleLbl="node1" presStyleIdx="1" presStyleCnt="3" custScaleX="226417" custScaleY="240573" custRadScaleRad="189245" custRadScaleInc="-27207">
        <dgm:presLayoutVars>
          <dgm:bulletEnabled val="1"/>
        </dgm:presLayoutVars>
      </dgm:prSet>
      <dgm:spPr/>
      <dgm:t>
        <a:bodyPr/>
        <a:lstStyle/>
        <a:p>
          <a:endParaRPr lang="ru-RU"/>
        </a:p>
      </dgm:t>
    </dgm:pt>
    <dgm:pt modelId="{3D5174F5-6A68-4398-BB54-02ABFE8C3E6B}" type="pres">
      <dgm:prSet presAssocID="{2BA88DFD-BC85-4D70-863F-27F85B8893E2}" presName="sibTrans" presStyleLbl="sibTrans2D1" presStyleIdx="1" presStyleCnt="3" custLinFactNeighborX="-6999" custLinFactNeighborY="0"/>
      <dgm:spPr/>
      <dgm:t>
        <a:bodyPr/>
        <a:lstStyle/>
        <a:p>
          <a:endParaRPr lang="ru-RU"/>
        </a:p>
      </dgm:t>
    </dgm:pt>
    <dgm:pt modelId="{3A80D255-DDB7-4653-B8E1-77B96A972095}" type="pres">
      <dgm:prSet presAssocID="{2BA88DFD-BC85-4D70-863F-27F85B8893E2}" presName="connectorText" presStyleLbl="sibTrans2D1" presStyleIdx="1" presStyleCnt="3"/>
      <dgm:spPr/>
      <dgm:t>
        <a:bodyPr/>
        <a:lstStyle/>
        <a:p>
          <a:endParaRPr lang="ru-RU"/>
        </a:p>
      </dgm:t>
    </dgm:pt>
    <dgm:pt modelId="{EFDECBD6-7442-438F-8E58-1B23CC14C233}" type="pres">
      <dgm:prSet presAssocID="{B1C5579B-94B7-43EA-904A-828E26AAA6DD}" presName="node" presStyleLbl="node1" presStyleIdx="2" presStyleCnt="3" custScaleX="250072" custScaleY="236693" custRadScaleRad="188553" custRadScaleInc="17961">
        <dgm:presLayoutVars>
          <dgm:bulletEnabled val="1"/>
        </dgm:presLayoutVars>
      </dgm:prSet>
      <dgm:spPr/>
      <dgm:t>
        <a:bodyPr/>
        <a:lstStyle/>
        <a:p>
          <a:endParaRPr lang="ru-RU"/>
        </a:p>
      </dgm:t>
    </dgm:pt>
    <dgm:pt modelId="{2AD6838B-4928-4606-A1BD-9489359D615B}" type="pres">
      <dgm:prSet presAssocID="{3396F08A-BBE9-46C2-9E7B-EEB722034BE1}" presName="sibTrans" presStyleLbl="sibTrans2D1" presStyleIdx="2" presStyleCnt="3"/>
      <dgm:spPr/>
      <dgm:t>
        <a:bodyPr/>
        <a:lstStyle/>
        <a:p>
          <a:endParaRPr lang="ru-RU"/>
        </a:p>
      </dgm:t>
    </dgm:pt>
    <dgm:pt modelId="{16A8E22A-B000-48EF-8A8A-55D5B6804E17}" type="pres">
      <dgm:prSet presAssocID="{3396F08A-BBE9-46C2-9E7B-EEB722034BE1}" presName="connectorText" presStyleLbl="sibTrans2D1" presStyleIdx="2" presStyleCnt="3"/>
      <dgm:spPr/>
      <dgm:t>
        <a:bodyPr/>
        <a:lstStyle/>
        <a:p>
          <a:endParaRPr lang="ru-RU"/>
        </a:p>
      </dgm:t>
    </dgm:pt>
  </dgm:ptLst>
  <dgm:cxnLst>
    <dgm:cxn modelId="{5D4D245C-92ED-4652-89E8-353F94A9AAE5}" srcId="{01658B88-05A2-40BE-B6B8-AC1D593CB6A1}" destId="{6C903BC0-E093-406C-A02F-D1394B053CAD}" srcOrd="1" destOrd="0" parTransId="{6B1D178C-6C05-4492-839F-BA79CA92F70F}" sibTransId="{2BA88DFD-BC85-4D70-863F-27F85B8893E2}"/>
    <dgm:cxn modelId="{B423D1CD-6580-4B9C-82B8-E9AE68238A83}" srcId="{01658B88-05A2-40BE-B6B8-AC1D593CB6A1}" destId="{C07B1F86-0D34-4312-A6B8-3F18881D215B}" srcOrd="0" destOrd="0" parTransId="{C07F4C2B-1F79-4209-A9CA-FF07CE6EB015}" sibTransId="{FA094759-8C62-4BB0-95EA-93569C04DA29}"/>
    <dgm:cxn modelId="{910395AA-7685-497C-A6C8-5BD4A6CAC0A2}" type="presOf" srcId="{01658B88-05A2-40BE-B6B8-AC1D593CB6A1}" destId="{635F623A-B794-48E1-837C-823369D2132A}" srcOrd="0" destOrd="0" presId="urn:microsoft.com/office/officeart/2005/8/layout/cycle7"/>
    <dgm:cxn modelId="{183374A2-7B11-4526-87FB-E26FCA1CFE1E}" type="presOf" srcId="{C07B1F86-0D34-4312-A6B8-3F18881D215B}" destId="{6C630644-F58C-4067-96CB-8D86DD197C43}" srcOrd="0" destOrd="0" presId="urn:microsoft.com/office/officeart/2005/8/layout/cycle7"/>
    <dgm:cxn modelId="{4D0AFCD6-7424-40FE-8E16-C147D1B9CCE7}" type="presOf" srcId="{2BA88DFD-BC85-4D70-863F-27F85B8893E2}" destId="{3D5174F5-6A68-4398-BB54-02ABFE8C3E6B}" srcOrd="0" destOrd="0" presId="urn:microsoft.com/office/officeart/2005/8/layout/cycle7"/>
    <dgm:cxn modelId="{85C12996-B3E4-4210-8C00-7F9993C19D10}" type="presOf" srcId="{B1C5579B-94B7-43EA-904A-828E26AAA6DD}" destId="{EFDECBD6-7442-438F-8E58-1B23CC14C233}" srcOrd="0" destOrd="0" presId="urn:microsoft.com/office/officeart/2005/8/layout/cycle7"/>
    <dgm:cxn modelId="{B834A50F-D2A6-4C65-A359-D3E3939A709E}" type="presOf" srcId="{FA094759-8C62-4BB0-95EA-93569C04DA29}" destId="{0ACDAF75-8429-4EDA-BD11-C54B2CB23F05}" srcOrd="1" destOrd="0" presId="urn:microsoft.com/office/officeart/2005/8/layout/cycle7"/>
    <dgm:cxn modelId="{55248775-8976-4C42-8AB3-0945D7E61FD3}" type="presOf" srcId="{FA094759-8C62-4BB0-95EA-93569C04DA29}" destId="{DF30BB99-9709-4D6C-9B75-18FAEF5FDA27}" srcOrd="0" destOrd="0" presId="urn:microsoft.com/office/officeart/2005/8/layout/cycle7"/>
    <dgm:cxn modelId="{4497F2A4-3EAD-430C-AF69-CFB65FE7F583}" srcId="{01658B88-05A2-40BE-B6B8-AC1D593CB6A1}" destId="{B1C5579B-94B7-43EA-904A-828E26AAA6DD}" srcOrd="2" destOrd="0" parTransId="{7B5088BE-3E0D-48EF-A04A-62E933CDC163}" sibTransId="{3396F08A-BBE9-46C2-9E7B-EEB722034BE1}"/>
    <dgm:cxn modelId="{871DAF5E-0966-478E-8DFF-373E04FD1C85}" type="presOf" srcId="{3396F08A-BBE9-46C2-9E7B-EEB722034BE1}" destId="{16A8E22A-B000-48EF-8A8A-55D5B6804E17}" srcOrd="1" destOrd="0" presId="urn:microsoft.com/office/officeart/2005/8/layout/cycle7"/>
    <dgm:cxn modelId="{F390FED0-EBE6-4C8F-8071-049BD69AF059}" type="presOf" srcId="{2BA88DFD-BC85-4D70-863F-27F85B8893E2}" destId="{3A80D255-DDB7-4653-B8E1-77B96A972095}" srcOrd="1" destOrd="0" presId="urn:microsoft.com/office/officeart/2005/8/layout/cycle7"/>
    <dgm:cxn modelId="{5BE8F5D4-0319-4DEF-A146-34E7239C0244}" type="presOf" srcId="{3396F08A-BBE9-46C2-9E7B-EEB722034BE1}" destId="{2AD6838B-4928-4606-A1BD-9489359D615B}" srcOrd="0" destOrd="0" presId="urn:microsoft.com/office/officeart/2005/8/layout/cycle7"/>
    <dgm:cxn modelId="{CA1655A4-A1CD-429E-913D-9B23CECB2EE9}" type="presOf" srcId="{6C903BC0-E093-406C-A02F-D1394B053CAD}" destId="{96491492-0DC1-4DD5-9221-A06D5F5DC3BD}" srcOrd="0" destOrd="0" presId="urn:microsoft.com/office/officeart/2005/8/layout/cycle7"/>
    <dgm:cxn modelId="{F09DCF47-1E28-473F-9DCC-9882ABCAB5EA}" type="presParOf" srcId="{635F623A-B794-48E1-837C-823369D2132A}" destId="{6C630644-F58C-4067-96CB-8D86DD197C43}" srcOrd="0" destOrd="0" presId="urn:microsoft.com/office/officeart/2005/8/layout/cycle7"/>
    <dgm:cxn modelId="{7D38196F-F2AF-457A-9758-5F2B7AA73147}" type="presParOf" srcId="{635F623A-B794-48E1-837C-823369D2132A}" destId="{DF30BB99-9709-4D6C-9B75-18FAEF5FDA27}" srcOrd="1" destOrd="0" presId="urn:microsoft.com/office/officeart/2005/8/layout/cycle7"/>
    <dgm:cxn modelId="{182CFC11-474B-4708-B009-57EE1061F1F0}" type="presParOf" srcId="{DF30BB99-9709-4D6C-9B75-18FAEF5FDA27}" destId="{0ACDAF75-8429-4EDA-BD11-C54B2CB23F05}" srcOrd="0" destOrd="0" presId="urn:microsoft.com/office/officeart/2005/8/layout/cycle7"/>
    <dgm:cxn modelId="{A6AC23F7-94FD-41B1-829B-E44315D8368F}" type="presParOf" srcId="{635F623A-B794-48E1-837C-823369D2132A}" destId="{96491492-0DC1-4DD5-9221-A06D5F5DC3BD}" srcOrd="2" destOrd="0" presId="urn:microsoft.com/office/officeart/2005/8/layout/cycle7"/>
    <dgm:cxn modelId="{47103CCE-9071-435B-9677-7D876B0ACCC5}" type="presParOf" srcId="{635F623A-B794-48E1-837C-823369D2132A}" destId="{3D5174F5-6A68-4398-BB54-02ABFE8C3E6B}" srcOrd="3" destOrd="0" presId="urn:microsoft.com/office/officeart/2005/8/layout/cycle7"/>
    <dgm:cxn modelId="{3FF6C03D-4150-4962-A995-DA9F3F76EE29}" type="presParOf" srcId="{3D5174F5-6A68-4398-BB54-02ABFE8C3E6B}" destId="{3A80D255-DDB7-4653-B8E1-77B96A972095}" srcOrd="0" destOrd="0" presId="urn:microsoft.com/office/officeart/2005/8/layout/cycle7"/>
    <dgm:cxn modelId="{130E5119-01CE-46EF-8C4C-DB24DAF40F20}" type="presParOf" srcId="{635F623A-B794-48E1-837C-823369D2132A}" destId="{EFDECBD6-7442-438F-8E58-1B23CC14C233}" srcOrd="4" destOrd="0" presId="urn:microsoft.com/office/officeart/2005/8/layout/cycle7"/>
    <dgm:cxn modelId="{5976FAA2-1C7D-41EA-94CD-D600BDC788E5}" type="presParOf" srcId="{635F623A-B794-48E1-837C-823369D2132A}" destId="{2AD6838B-4928-4606-A1BD-9489359D615B}" srcOrd="5" destOrd="0" presId="urn:microsoft.com/office/officeart/2005/8/layout/cycle7"/>
    <dgm:cxn modelId="{F1269D46-1200-497C-9A27-BBCCD962D439}" type="presParOf" srcId="{2AD6838B-4928-4606-A1BD-9489359D615B}" destId="{16A8E22A-B000-48EF-8A8A-55D5B6804E17}"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630644-F58C-4067-96CB-8D86DD197C43}">
      <dsp:nvSpPr>
        <dsp:cNvPr id="0" name=""/>
        <dsp:cNvSpPr/>
      </dsp:nvSpPr>
      <dsp:spPr>
        <a:xfrm>
          <a:off x="1545167" y="-444953"/>
          <a:ext cx="9101665" cy="1394823"/>
        </a:xfrm>
        <a:prstGeom prst="roundRect">
          <a:avLst>
            <a:gd name="adj" fmla="val 10000"/>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накопления детьми разнообразного чувственного опыта на основе включения различных анализаторов в наблюдение и активную практическую деятельность детей;</a:t>
          </a:r>
          <a:endParaRPr lang="ru-RU" sz="2400" kern="1200" dirty="0">
            <a:latin typeface="Times New Roman" pitchFamily="18" charset="0"/>
            <a:cs typeface="Times New Roman" pitchFamily="18" charset="0"/>
          </a:endParaRPr>
        </a:p>
      </dsp:txBody>
      <dsp:txXfrm>
        <a:off x="1545167" y="-444953"/>
        <a:ext cx="9101665" cy="1394823"/>
      </dsp:txXfrm>
    </dsp:sp>
    <dsp:sp modelId="{DF30BB99-9709-4D6C-9B75-18FAEF5FDA27}">
      <dsp:nvSpPr>
        <dsp:cNvPr id="0" name=""/>
        <dsp:cNvSpPr/>
      </dsp:nvSpPr>
      <dsp:spPr>
        <a:xfrm rot="2292504">
          <a:off x="6972809" y="1180602"/>
          <a:ext cx="1031414" cy="335979"/>
        </a:xfrm>
        <a:prstGeom prst="leftRightArrow">
          <a:avLst>
            <a:gd name="adj1" fmla="val 60000"/>
            <a:gd name="adj2" fmla="val 50000"/>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2292504">
        <a:off x="6972809" y="1180602"/>
        <a:ext cx="1031414" cy="335979"/>
      </dsp:txXfrm>
    </dsp:sp>
    <dsp:sp modelId="{96491492-0DC1-4DD5-9221-A06D5F5DC3BD}">
      <dsp:nvSpPr>
        <dsp:cNvPr id="0" name=""/>
        <dsp:cNvSpPr/>
      </dsp:nvSpPr>
      <dsp:spPr>
        <a:xfrm>
          <a:off x="7288471" y="1747313"/>
          <a:ext cx="4346941" cy="2309359"/>
        </a:xfrm>
        <a:prstGeom prst="roundRect">
          <a:avLst>
            <a:gd name="adj" fmla="val 10000"/>
          </a:avLst>
        </a:prstGeom>
        <a:gradFill rotWithShape="0">
          <a:gsLst>
            <a:gs pos="0">
              <a:schemeClr val="accent4">
                <a:hueOff val="-1258747"/>
                <a:satOff val="-2797"/>
                <a:lumOff val="-2059"/>
                <a:alphaOff val="0"/>
                <a:tint val="69000"/>
                <a:alpha val="100000"/>
                <a:satMod val="109000"/>
                <a:lumMod val="110000"/>
              </a:schemeClr>
            </a:gs>
            <a:gs pos="52000">
              <a:schemeClr val="accent4">
                <a:hueOff val="-1258747"/>
                <a:satOff val="-2797"/>
                <a:lumOff val="-2059"/>
                <a:alphaOff val="0"/>
                <a:tint val="74000"/>
                <a:satMod val="100000"/>
                <a:lumMod val="104000"/>
              </a:schemeClr>
            </a:gs>
            <a:gs pos="100000">
              <a:schemeClr val="accent4">
                <a:hueOff val="-1258747"/>
                <a:satOff val="-2797"/>
                <a:lumOff val="-2059"/>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умения пользоваться пространственными представлениями при решении мыслительных задач в процессе различных видов самостоятельных работ</a:t>
          </a:r>
          <a:endParaRPr lang="ru-RU" sz="2400" kern="1200" dirty="0"/>
        </a:p>
      </dsp:txBody>
      <dsp:txXfrm>
        <a:off x="7288471" y="1747313"/>
        <a:ext cx="4346941" cy="2309359"/>
      </dsp:txXfrm>
    </dsp:sp>
    <dsp:sp modelId="{3D5174F5-6A68-4398-BB54-02ABFE8C3E6B}">
      <dsp:nvSpPr>
        <dsp:cNvPr id="0" name=""/>
        <dsp:cNvSpPr/>
      </dsp:nvSpPr>
      <dsp:spPr>
        <a:xfrm rot="10750067">
          <a:off x="5675092" y="2780471"/>
          <a:ext cx="1031414" cy="335979"/>
        </a:xfrm>
        <a:prstGeom prst="leftRightArrow">
          <a:avLst>
            <a:gd name="adj1" fmla="val 60000"/>
            <a:gd name="adj2" fmla="val 50000"/>
          </a:avLst>
        </a:prstGeom>
        <a:gradFill rotWithShape="0">
          <a:gsLst>
            <a:gs pos="0">
              <a:schemeClr val="accent4">
                <a:hueOff val="-1258747"/>
                <a:satOff val="-2797"/>
                <a:lumOff val="-2059"/>
                <a:alphaOff val="0"/>
                <a:tint val="69000"/>
                <a:alpha val="100000"/>
                <a:satMod val="109000"/>
                <a:lumMod val="110000"/>
              </a:schemeClr>
            </a:gs>
            <a:gs pos="52000">
              <a:schemeClr val="accent4">
                <a:hueOff val="-1258747"/>
                <a:satOff val="-2797"/>
                <a:lumOff val="-2059"/>
                <a:alphaOff val="0"/>
                <a:tint val="74000"/>
                <a:satMod val="100000"/>
                <a:lumMod val="104000"/>
              </a:schemeClr>
            </a:gs>
            <a:gs pos="100000">
              <a:schemeClr val="accent4">
                <a:hueOff val="-1258747"/>
                <a:satOff val="-2797"/>
                <a:lumOff val="-2059"/>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10750067">
        <a:off x="5675092" y="2780471"/>
        <a:ext cx="1031414" cy="335979"/>
      </dsp:txXfrm>
    </dsp:sp>
    <dsp:sp modelId="{EFDECBD6-7442-438F-8E58-1B23CC14C233}">
      <dsp:nvSpPr>
        <dsp:cNvPr id="0" name=""/>
        <dsp:cNvSpPr/>
      </dsp:nvSpPr>
      <dsp:spPr>
        <a:xfrm>
          <a:off x="436416" y="1862170"/>
          <a:ext cx="4801089" cy="2272114"/>
        </a:xfrm>
        <a:prstGeom prst="roundRect">
          <a:avLst>
            <a:gd name="adj" fmla="val 10000"/>
          </a:avLst>
        </a:prstGeom>
        <a:gradFill rotWithShape="0">
          <a:gsLst>
            <a:gs pos="0">
              <a:schemeClr val="accent4">
                <a:hueOff val="-2517493"/>
                <a:satOff val="-5593"/>
                <a:lumOff val="-4118"/>
                <a:alphaOff val="0"/>
                <a:tint val="69000"/>
                <a:alpha val="100000"/>
                <a:satMod val="109000"/>
                <a:lumMod val="110000"/>
              </a:schemeClr>
            </a:gs>
            <a:gs pos="52000">
              <a:schemeClr val="accent4">
                <a:hueOff val="-2517493"/>
                <a:satOff val="-5593"/>
                <a:lumOff val="-4118"/>
                <a:alphaOff val="0"/>
                <a:tint val="74000"/>
                <a:satMod val="100000"/>
                <a:lumMod val="104000"/>
              </a:schemeClr>
            </a:gs>
            <a:gs pos="100000">
              <a:schemeClr val="accent4">
                <a:hueOff val="-2517493"/>
                <a:satOff val="-5593"/>
                <a:lumOff val="-4118"/>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приобретения словесных знаний, обеспечивающих отвлечение, обобщение и синтез пространственных признаков и отношений в единстве с практикой их различия</a:t>
          </a:r>
          <a:endParaRPr lang="ru-RU" sz="2400" kern="1200" dirty="0"/>
        </a:p>
      </dsp:txBody>
      <dsp:txXfrm>
        <a:off x="436416" y="1862170"/>
        <a:ext cx="4801089" cy="2272114"/>
      </dsp:txXfrm>
    </dsp:sp>
    <dsp:sp modelId="{2AD6838B-4928-4606-A1BD-9489359D615B}">
      <dsp:nvSpPr>
        <dsp:cNvPr id="0" name=""/>
        <dsp:cNvSpPr/>
      </dsp:nvSpPr>
      <dsp:spPr>
        <a:xfrm rot="19193134">
          <a:off x="4211094" y="1238030"/>
          <a:ext cx="1031414" cy="335979"/>
        </a:xfrm>
        <a:prstGeom prst="leftRightArrow">
          <a:avLst>
            <a:gd name="adj1" fmla="val 60000"/>
            <a:gd name="adj2" fmla="val 50000"/>
          </a:avLst>
        </a:prstGeom>
        <a:gradFill rotWithShape="0">
          <a:gsLst>
            <a:gs pos="0">
              <a:schemeClr val="accent4">
                <a:hueOff val="-2517493"/>
                <a:satOff val="-5593"/>
                <a:lumOff val="-4118"/>
                <a:alphaOff val="0"/>
                <a:tint val="69000"/>
                <a:alpha val="100000"/>
                <a:satMod val="109000"/>
                <a:lumMod val="110000"/>
              </a:schemeClr>
            </a:gs>
            <a:gs pos="52000">
              <a:schemeClr val="accent4">
                <a:hueOff val="-2517493"/>
                <a:satOff val="-5593"/>
                <a:lumOff val="-4118"/>
                <a:alphaOff val="0"/>
                <a:tint val="74000"/>
                <a:satMod val="100000"/>
                <a:lumMod val="104000"/>
              </a:schemeClr>
            </a:gs>
            <a:gs pos="100000">
              <a:schemeClr val="accent4">
                <a:hueOff val="-2517493"/>
                <a:satOff val="-5593"/>
                <a:lumOff val="-4118"/>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19193134">
        <a:off x="4211094" y="1238030"/>
        <a:ext cx="1031414" cy="33597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1" cy="374642"/>
          </a:xfrm>
        </p:spPr>
        <p:txBody>
          <a:bodyPr/>
          <a:lstStyle/>
          <a:p>
            <a:fld id="{3663BBFF-77C1-4BF1-A3B2-2505841100BA}" type="datetimeFigureOut">
              <a:rPr lang="en-US" smtClean="0"/>
              <a:pPr/>
              <a:t>1/17/2017</a:t>
            </a:fld>
            <a:endParaRPr lang="en-US" dirty="0"/>
          </a:p>
        </p:txBody>
      </p:sp>
      <p:sp>
        <p:nvSpPr>
          <p:cNvPr id="5" name="Footer Placeholder 4"/>
          <p:cNvSpPr>
            <a:spLocks noGrp="1"/>
          </p:cNvSpPr>
          <p:nvPr>
            <p:ph type="ftr" sz="quarter" idx="11"/>
          </p:nvPr>
        </p:nvSpPr>
        <p:spPr>
          <a:xfrm>
            <a:off x="1371600" y="4323847"/>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8"/>
            <a:ext cx="2743200"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58494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8" y="4697362"/>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41"/>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4" y="5516717"/>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3BB3B3F-C0CE-47CB-BCED-F49A710726FF}"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7277508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4"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8" y="3649135"/>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3" y="381002"/>
            <a:ext cx="2910841" cy="365125"/>
          </a:xfrm>
        </p:spPr>
        <p:txBody>
          <a:bodyPr/>
          <a:lstStyle>
            <a:lvl1pPr algn="r">
              <a:defRPr/>
            </a:lvl1pPr>
          </a:lstStyle>
          <a:p>
            <a:fld id="{A3BB3B3F-C0CE-47CB-BCED-F49A710726FF}" type="datetimeFigureOut">
              <a:rPr lang="en-US" smtClean="0"/>
              <a:pPr/>
              <a:t>1/17/2017</a:t>
            </a:fld>
            <a:endParaRPr lang="en-US" dirty="0"/>
          </a:p>
        </p:txBody>
      </p:sp>
      <p:sp>
        <p:nvSpPr>
          <p:cNvPr id="6" name="Footer Placeholder 5"/>
          <p:cNvSpPr>
            <a:spLocks noGrp="1"/>
          </p:cNvSpPr>
          <p:nvPr>
            <p:ph type="ftr" sz="quarter" idx="11"/>
          </p:nvPr>
        </p:nvSpPr>
        <p:spPr>
          <a:xfrm>
            <a:off x="685801" y="379943"/>
            <a:ext cx="6991492" cy="365125"/>
          </a:xfrm>
        </p:spPr>
        <p:txBody>
          <a:bodyPr/>
          <a:lstStyle/>
          <a:p>
            <a:endParaRPr lang="en-US" dirty="0"/>
          </a:p>
        </p:txBody>
      </p:sp>
      <p:sp>
        <p:nvSpPr>
          <p:cNvPr id="7" name="Slide Number Placeholder 6"/>
          <p:cNvSpPr>
            <a:spLocks noGrp="1"/>
          </p:cNvSpPr>
          <p:nvPr>
            <p:ph type="sldNum" sz="quarter" idx="12"/>
          </p:nvPr>
        </p:nvSpPr>
        <p:spPr>
          <a:xfrm>
            <a:off x="10862451" y="381002"/>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6824346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70" y="753535"/>
            <a:ext cx="10151532"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8"/>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70" y="3959862"/>
            <a:ext cx="10151532"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3" y="381002"/>
            <a:ext cx="2910841" cy="365125"/>
          </a:xfrm>
        </p:spPr>
        <p:txBody>
          <a:bodyPr/>
          <a:lstStyle>
            <a:lvl1pPr algn="r">
              <a:defRPr/>
            </a:lvl1pPr>
          </a:lstStyle>
          <a:p>
            <a:fld id="{A3BB3B3F-C0CE-47CB-BCED-F49A710726FF}" type="datetimeFigureOut">
              <a:rPr lang="en-US" smtClean="0"/>
              <a:pPr/>
              <a:t>1/17/2017</a:t>
            </a:fld>
            <a:endParaRPr lang="en-US" dirty="0"/>
          </a:p>
        </p:txBody>
      </p:sp>
      <p:sp>
        <p:nvSpPr>
          <p:cNvPr id="6" name="Footer Placeholder 5"/>
          <p:cNvSpPr>
            <a:spLocks noGrp="1"/>
          </p:cNvSpPr>
          <p:nvPr>
            <p:ph type="ftr" sz="quarter" idx="11"/>
          </p:nvPr>
        </p:nvSpPr>
        <p:spPr>
          <a:xfrm>
            <a:off x="685801" y="379943"/>
            <a:ext cx="6991492" cy="365125"/>
          </a:xfrm>
        </p:spPr>
        <p:txBody>
          <a:bodyPr/>
          <a:lstStyle/>
          <a:p>
            <a:endParaRPr lang="en-US" dirty="0"/>
          </a:p>
        </p:txBody>
      </p:sp>
      <p:sp>
        <p:nvSpPr>
          <p:cNvPr id="7" name="Slide Number Placeholder 6"/>
          <p:cNvSpPr>
            <a:spLocks noGrp="1"/>
          </p:cNvSpPr>
          <p:nvPr>
            <p:ph type="sldNum" sz="quarter" idx="12"/>
          </p:nvPr>
        </p:nvSpPr>
        <p:spPr>
          <a:xfrm>
            <a:off x="10862451" y="381002"/>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29"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8892009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4" y="1124702"/>
            <a:ext cx="10146187"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8" y="3648317"/>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3" y="378885"/>
            <a:ext cx="2910841" cy="365125"/>
          </a:xfrm>
        </p:spPr>
        <p:txBody>
          <a:bodyPr/>
          <a:lstStyle>
            <a:lvl1pPr algn="r">
              <a:defRPr/>
            </a:lvl1pPr>
          </a:lstStyle>
          <a:p>
            <a:fld id="{A3BB3B3F-C0CE-47CB-BCED-F49A710726FF}" type="datetimeFigureOut">
              <a:rPr lang="en-US" smtClean="0"/>
              <a:pPr/>
              <a:t>1/17/2017</a:t>
            </a:fld>
            <a:endParaRPr lang="en-US" dirty="0"/>
          </a:p>
        </p:txBody>
      </p:sp>
      <p:sp>
        <p:nvSpPr>
          <p:cNvPr id="6" name="Footer Placeholder 5"/>
          <p:cNvSpPr>
            <a:spLocks noGrp="1"/>
          </p:cNvSpPr>
          <p:nvPr>
            <p:ph type="ftr" sz="quarter" idx="11"/>
          </p:nvPr>
        </p:nvSpPr>
        <p:spPr>
          <a:xfrm>
            <a:off x="685801" y="378885"/>
            <a:ext cx="6991492" cy="365125"/>
          </a:xfrm>
        </p:spPr>
        <p:txBody>
          <a:bodyPr/>
          <a:lstStyle/>
          <a:p>
            <a:endParaRPr lang="en-US" dirty="0"/>
          </a:p>
        </p:txBody>
      </p:sp>
      <p:sp>
        <p:nvSpPr>
          <p:cNvPr id="7" name="Slide Number Placeholder 6"/>
          <p:cNvSpPr>
            <a:spLocks noGrp="1"/>
          </p:cNvSpPr>
          <p:nvPr>
            <p:ph type="sldNum" sz="quarter" idx="12"/>
          </p:nvPr>
        </p:nvSpPr>
        <p:spPr>
          <a:xfrm>
            <a:off x="10862451" y="381002"/>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2894320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2000"/>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4"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3"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61"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4"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4"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3BB3B3F-C0CE-47CB-BCED-F49A710726FF}" type="datetimeFigureOut">
              <a:rPr lang="en-US" smtClean="0"/>
              <a:pPr/>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222434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21" y="4191002"/>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21"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21" y="4873766"/>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2"/>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6" y="2362200"/>
            <a:ext cx="344893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5" y="4873765"/>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2" y="4191002"/>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9" y="2362200"/>
            <a:ext cx="344787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2" y="4873763"/>
            <a:ext cx="345244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3BB3B3F-C0CE-47CB-BCED-F49A710726FF}" type="datetimeFigureOut">
              <a:rPr lang="en-US" smtClean="0"/>
              <a:pPr/>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876780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4"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771572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7"/>
            <a:ext cx="2057401"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8" y="745069"/>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3" y="379943"/>
            <a:ext cx="2910841" cy="365125"/>
          </a:xfrm>
        </p:spPr>
        <p:txBody>
          <a:bodyPr/>
          <a:lstStyle>
            <a:lvl1pPr algn="r">
              <a:defRPr/>
            </a:lvl1pPr>
          </a:lstStyle>
          <a:p>
            <a:fld id="{C05854CA-19F4-4771-B6A2-DA5C0742B220}" type="datetimeFigureOut">
              <a:rPr lang="en-US" smtClean="0"/>
              <a:pPr/>
              <a:t>1/17/2017</a:t>
            </a:fld>
            <a:endParaRPr lang="en-US" dirty="0"/>
          </a:p>
        </p:txBody>
      </p:sp>
      <p:sp>
        <p:nvSpPr>
          <p:cNvPr id="5" name="Footer Placeholder 4"/>
          <p:cNvSpPr>
            <a:spLocks noGrp="1"/>
          </p:cNvSpPr>
          <p:nvPr>
            <p:ph type="ftr" sz="quarter" idx="11"/>
          </p:nvPr>
        </p:nvSpPr>
        <p:spPr>
          <a:xfrm>
            <a:off x="685801" y="381002"/>
            <a:ext cx="6991492" cy="365125"/>
          </a:xfrm>
        </p:spPr>
        <p:txBody>
          <a:bodyPr/>
          <a:lstStyle/>
          <a:p>
            <a:endParaRPr lang="en-US" dirty="0"/>
          </a:p>
        </p:txBody>
      </p:sp>
      <p:sp>
        <p:nvSpPr>
          <p:cNvPr id="6" name="Slide Number Placeholder 5"/>
          <p:cNvSpPr>
            <a:spLocks noGrp="1"/>
          </p:cNvSpPr>
          <p:nvPr>
            <p:ph type="sldNum" sz="quarter" idx="12"/>
          </p:nvPr>
        </p:nvSpPr>
        <p:spPr>
          <a:xfrm>
            <a:off x="10862451" y="381002"/>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64456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74772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1" y="753535"/>
            <a:ext cx="10820398"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6" y="3641726"/>
            <a:ext cx="10490201"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3" y="381002"/>
            <a:ext cx="2910841" cy="365125"/>
          </a:xfrm>
        </p:spPr>
        <p:txBody>
          <a:bodyPr/>
          <a:lstStyle>
            <a:lvl1pPr algn="r">
              <a:defRPr/>
            </a:lvl1pPr>
          </a:lstStyle>
          <a:p>
            <a:fld id="{3B40B886-74BB-4D5E-9EA9-584482FE40E6}" type="datetimeFigureOut">
              <a:rPr lang="en-US" smtClean="0"/>
              <a:pPr/>
              <a:t>1/17/2017</a:t>
            </a:fld>
            <a:endParaRPr lang="en-US" dirty="0"/>
          </a:p>
        </p:txBody>
      </p:sp>
      <p:sp>
        <p:nvSpPr>
          <p:cNvPr id="5" name="Footer Placeholder 4"/>
          <p:cNvSpPr>
            <a:spLocks noGrp="1"/>
          </p:cNvSpPr>
          <p:nvPr>
            <p:ph type="ftr" sz="quarter" idx="11"/>
          </p:nvPr>
        </p:nvSpPr>
        <p:spPr>
          <a:xfrm>
            <a:off x="685801" y="381003"/>
            <a:ext cx="6991492" cy="364065"/>
          </a:xfrm>
        </p:spPr>
        <p:txBody>
          <a:bodyPr/>
          <a:lstStyle/>
          <a:p>
            <a:endParaRPr lang="en-US" dirty="0"/>
          </a:p>
        </p:txBody>
      </p:sp>
      <p:sp>
        <p:nvSpPr>
          <p:cNvPr id="6" name="Slide Number Placeholder 5"/>
          <p:cNvSpPr>
            <a:spLocks noGrp="1"/>
          </p:cNvSpPr>
          <p:nvPr>
            <p:ph type="sldNum" sz="quarter" idx="12"/>
          </p:nvPr>
        </p:nvSpPr>
        <p:spPr>
          <a:xfrm>
            <a:off x="10862451" y="381002"/>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62189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4"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4"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149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3" y="762000"/>
            <a:ext cx="8610601"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12"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4" y="3132668"/>
            <a:ext cx="5311774"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4" y="3132668"/>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pPr/>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6823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smtClean="0"/>
              <a:pPr/>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7007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7E718-B4F0-433E-A285-0013249184C0}" type="datetimeFigureOut">
              <a:rPr lang="en-US" smtClean="0"/>
              <a:pPr/>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238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4"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5" y="746761"/>
            <a:ext cx="6510619"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4" y="3124201"/>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B8E44C4-3D72-4D6E-86A4-F5491DC49E6D}"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38744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99" y="1524000"/>
            <a:ext cx="6873241"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3"/>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99" y="3124201"/>
            <a:ext cx="6873241"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6B8EA14-E6AC-4B59-973C-7A06B0EDE3E3}"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6231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3" y="764373"/>
            <a:ext cx="8610601"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4" y="2194562"/>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2"/>
            <a:ext cx="2910841"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smtClean="0"/>
              <a:pPr/>
              <a:t>1/17/2017</a:t>
            </a:fld>
            <a:endParaRPr lang="en-US" dirty="0"/>
          </a:p>
        </p:txBody>
      </p:sp>
      <p:sp>
        <p:nvSpPr>
          <p:cNvPr id="5" name="Footer Placeholder 4"/>
          <p:cNvSpPr>
            <a:spLocks noGrp="1"/>
          </p:cNvSpPr>
          <p:nvPr>
            <p:ph type="ftr" sz="quarter" idx="3"/>
          </p:nvPr>
        </p:nvSpPr>
        <p:spPr>
          <a:xfrm>
            <a:off x="685804" y="6355847"/>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1" y="381002"/>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6490807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2046" y="2438400"/>
            <a:ext cx="8967916" cy="2571349"/>
          </a:xfrm>
        </p:spPr>
        <p:txBody>
          <a:bodyPr>
            <a:normAutofit/>
          </a:bodyPr>
          <a:lstStyle/>
          <a:p>
            <a:pPr algn="ctr"/>
            <a:r>
              <a:rPr lang="ru-RU" sz="3600" dirty="0" smtClean="0">
                <a:latin typeface="Times New Roman" pitchFamily="18" charset="0"/>
                <a:cs typeface="Times New Roman" pitchFamily="18" charset="0"/>
              </a:rPr>
              <a:t>Развитие пространственного восприятия у детей дошкольного возраста с ОНР как одна из форм </a:t>
            </a:r>
            <a:r>
              <a:rPr lang="ru-RU" sz="3600" dirty="0">
                <a:latin typeface="Times New Roman" pitchFamily="18" charset="0"/>
                <a:cs typeface="Times New Roman" pitchFamily="18" charset="0"/>
              </a:rPr>
              <a:t>подготовки к обучению </a:t>
            </a:r>
            <a:r>
              <a:rPr lang="ru-RU" sz="3600" dirty="0" smtClean="0">
                <a:latin typeface="Times New Roman" pitchFamily="18" charset="0"/>
                <a:cs typeface="Times New Roman" pitchFamily="18" charset="0"/>
              </a:rPr>
              <a:t>в школе</a:t>
            </a:r>
            <a:br>
              <a:rPr lang="ru-RU" sz="3600" dirty="0" smtClean="0">
                <a:latin typeface="Times New Roman" pitchFamily="18" charset="0"/>
                <a:cs typeface="Times New Roman" pitchFamily="18" charset="0"/>
              </a:rPr>
            </a:br>
            <a:endParaRPr lang="ru-RU" sz="3600" dirty="0"/>
          </a:p>
        </p:txBody>
      </p:sp>
      <p:sp>
        <p:nvSpPr>
          <p:cNvPr id="4" name="TextBox 3"/>
          <p:cNvSpPr txBox="1"/>
          <p:nvPr/>
        </p:nvSpPr>
        <p:spPr>
          <a:xfrm>
            <a:off x="772373" y="4641165"/>
            <a:ext cx="9835661" cy="1015663"/>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Работу представили: </a:t>
            </a:r>
            <a:r>
              <a:rPr lang="ru-RU" sz="2000" dirty="0" smtClean="0">
                <a:latin typeface="Times New Roman" panose="02020603050405020304" pitchFamily="18" charset="0"/>
                <a:cs typeface="Times New Roman" panose="02020603050405020304" pitchFamily="18" charset="0"/>
              </a:rPr>
              <a:t>учитель – логопед </a:t>
            </a:r>
            <a:r>
              <a:rPr lang="en-US" sz="2000" dirty="0" smtClean="0">
                <a:latin typeface="Times New Roman" panose="02020603050405020304" pitchFamily="18" charset="0"/>
                <a:cs typeface="Times New Roman" panose="02020603050405020304" pitchFamily="18" charset="0"/>
              </a:rPr>
              <a:t>I </a:t>
            </a:r>
            <a:r>
              <a:rPr lang="ru-RU" sz="2000" dirty="0" smtClean="0">
                <a:latin typeface="Times New Roman" panose="02020603050405020304" pitchFamily="18" charset="0"/>
                <a:cs typeface="Times New Roman" panose="02020603050405020304" pitchFamily="18" charset="0"/>
              </a:rPr>
              <a:t>квалификационной категории Чернышева </a:t>
            </a:r>
            <a:r>
              <a:rPr lang="ru-RU" sz="2000" dirty="0">
                <a:latin typeface="Times New Roman" panose="02020603050405020304" pitchFamily="18" charset="0"/>
                <a:cs typeface="Times New Roman" panose="02020603050405020304" pitchFamily="18" charset="0"/>
              </a:rPr>
              <a:t>Л.С., </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учитель </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логопед</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Чурсина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А.Ю.,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учитель </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логопед </a:t>
            </a:r>
            <a:r>
              <a:rPr lang="ru-RU" sz="2000" dirty="0" err="1" smtClean="0">
                <a:latin typeface="Times New Roman" panose="02020603050405020304" pitchFamily="18" charset="0"/>
                <a:cs typeface="Times New Roman" panose="02020603050405020304" pitchFamily="18" charset="0"/>
              </a:rPr>
              <a:t>Консур</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А.В.</a:t>
            </a:r>
          </a:p>
        </p:txBody>
      </p:sp>
      <p:sp>
        <p:nvSpPr>
          <p:cNvPr id="3" name="TextBox 2"/>
          <p:cNvSpPr txBox="1"/>
          <p:nvPr/>
        </p:nvSpPr>
        <p:spPr>
          <a:xfrm>
            <a:off x="1077173" y="1266091"/>
            <a:ext cx="10585938" cy="923330"/>
          </a:xfrm>
          <a:prstGeom prst="rect">
            <a:avLst/>
          </a:prstGeom>
          <a:noFill/>
        </p:spPr>
        <p:txBody>
          <a:bodyPr wrap="square" rtlCol="0">
            <a:spAutoFit/>
          </a:bodyPr>
          <a:lstStyle/>
          <a:p>
            <a:pPr algn="ctr"/>
            <a:r>
              <a:rPr lang="ru-RU" dirty="0">
                <a:latin typeface="Times New Roman" pitchFamily="18" charset="0"/>
                <a:cs typeface="Times New Roman" pitchFamily="18" charset="0"/>
              </a:rPr>
              <a:t>МУНИЦИПАЛЬНОЕ АВТОНОМНОЕ ДОШКОЛЬНОЕ ОБРАЗОВАТЕЛЬНОЕ УЧРЕЖДЕНИЕ НОВОСИБИРСКОГО РАЙОНА НОВОСИБИРСКОЙ ОБЛАСТИ – ДЕТСКИЙ САД КОМБИНИРОВАННОГО ВИДА  «КОЛОСОК»</a:t>
            </a:r>
          </a:p>
        </p:txBody>
      </p:sp>
    </p:spTree>
    <p:extLst>
      <p:ext uri="{BB962C8B-B14F-4D97-AF65-F5344CB8AC3E}">
        <p14:creationId xmlns:p14="http://schemas.microsoft.com/office/powerpoint/2010/main" xmlns="" val="3158399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7570" y="599273"/>
            <a:ext cx="7807570" cy="830997"/>
          </a:xfrm>
          <a:prstGeom prst="rect">
            <a:avLst/>
          </a:prstGeom>
        </p:spPr>
        <p:txBody>
          <a:bodyPr wrap="square">
            <a:spAutoFit/>
          </a:bodyPr>
          <a:lstStyle/>
          <a:p>
            <a:pPr algn="ctr"/>
            <a:r>
              <a:rPr lang="ru-RU" sz="2400" b="1" dirty="0" smtClean="0">
                <a:latin typeface="Times New Roman" pitchFamily="18" charset="0"/>
                <a:cs typeface="Times New Roman" pitchFamily="18" charset="0"/>
              </a:rPr>
              <a:t>Особенности </a:t>
            </a:r>
            <a:r>
              <a:rPr lang="ru-RU" sz="2400" b="1" dirty="0">
                <a:latin typeface="Times New Roman" pitchFamily="18" charset="0"/>
                <a:cs typeface="Times New Roman" pitchFamily="18" charset="0"/>
              </a:rPr>
              <a:t>пространственно-аналитической деятельности у детей с общим недоразвитием речи. </a:t>
            </a:r>
            <a:endParaRPr lang="ru-RU" sz="2400" dirty="0">
              <a:latin typeface="Times New Roman" pitchFamily="18" charset="0"/>
              <a:cs typeface="Times New Roman" pitchFamily="18" charset="0"/>
            </a:endParaRPr>
          </a:p>
        </p:txBody>
      </p:sp>
      <p:sp>
        <p:nvSpPr>
          <p:cNvPr id="3" name="Прямоугольник 2"/>
          <p:cNvSpPr/>
          <p:nvPr/>
        </p:nvSpPr>
        <p:spPr>
          <a:xfrm>
            <a:off x="777452" y="1597408"/>
            <a:ext cx="10523595" cy="4893647"/>
          </a:xfrm>
          <a:prstGeom prst="rect">
            <a:avLst/>
          </a:prstGeom>
        </p:spPr>
        <p:txBody>
          <a:bodyPr wrap="square">
            <a:spAutoFit/>
          </a:bodyPr>
          <a:lstStyle/>
          <a:p>
            <a:pPr marL="285750" indent="-285750">
              <a:buFont typeface="Arial" pitchFamily="34" charset="0"/>
              <a:buChar char="•"/>
            </a:pPr>
            <a:r>
              <a:rPr lang="ru-RU" sz="2400" dirty="0" smtClean="0">
                <a:latin typeface="Times New Roman" pitchFamily="18" charset="0"/>
                <a:cs typeface="Times New Roman" pitchFamily="18" charset="0"/>
              </a:rPr>
              <a:t>нарушение </a:t>
            </a:r>
            <a:r>
              <a:rPr lang="ru-RU" sz="2400" dirty="0">
                <a:latin typeface="Times New Roman" pitchFamily="18" charset="0"/>
                <a:cs typeface="Times New Roman" pitchFamily="18" charset="0"/>
              </a:rPr>
              <a:t>восприятия собственной схемы </a:t>
            </a:r>
            <a:r>
              <a:rPr lang="ru-RU" sz="2400" dirty="0" smtClean="0">
                <a:latin typeface="Times New Roman" pitchFamily="18" charset="0"/>
                <a:cs typeface="Times New Roman" pitchFamily="18" charset="0"/>
              </a:rPr>
              <a:t>тела</a:t>
            </a:r>
          </a:p>
          <a:p>
            <a:pPr marL="285750" indent="-285750">
              <a:buFont typeface="Arial" pitchFamily="34" charset="0"/>
              <a:buChar char="•"/>
            </a:pPr>
            <a:r>
              <a:rPr lang="ru-RU" sz="2400" dirty="0" smtClean="0">
                <a:latin typeface="Times New Roman" pitchFamily="18" charset="0"/>
                <a:cs typeface="Times New Roman" pitchFamily="18" charset="0"/>
              </a:rPr>
              <a:t>трудности в освоении пространственных понятий</a:t>
            </a:r>
          </a:p>
          <a:p>
            <a:pPr marL="285750" indent="-285750">
              <a:buFont typeface="Arial" pitchFamily="34" charset="0"/>
              <a:buChar char="•"/>
            </a:pPr>
            <a:r>
              <a:rPr lang="ru-RU" sz="2400" dirty="0" smtClean="0">
                <a:latin typeface="Times New Roman" pitchFamily="18" charset="0"/>
                <a:cs typeface="Times New Roman" pitchFamily="18" charset="0"/>
              </a:rPr>
              <a:t>трудности </a:t>
            </a:r>
            <a:r>
              <a:rPr lang="ru-RU" sz="2400" dirty="0">
                <a:latin typeface="Times New Roman" pitchFamily="18" charset="0"/>
                <a:cs typeface="Times New Roman" pitchFamily="18" charset="0"/>
              </a:rPr>
              <a:t>в понимании предлогов и наречий, отражающих пространственные отношения (под, над, около</a:t>
            </a:r>
            <a:r>
              <a:rPr lang="ru-RU" sz="2400" dirty="0" smtClean="0">
                <a:latin typeface="Times New Roman" pitchFamily="18" charset="0"/>
                <a:cs typeface="Times New Roman" pitchFamily="18" charset="0"/>
              </a:rPr>
              <a:t>), смешение предлогов </a:t>
            </a:r>
            <a:r>
              <a:rPr lang="ru-RU" sz="2400" dirty="0">
                <a:latin typeface="Times New Roman" pitchFamily="18" charset="0"/>
                <a:cs typeface="Times New Roman" pitchFamily="18" charset="0"/>
              </a:rPr>
              <a:t>«перед» — «после» — «за»</a:t>
            </a:r>
            <a:r>
              <a:rPr lang="ru-RU" sz="2400" dirty="0" smtClean="0">
                <a:latin typeface="Times New Roman" pitchFamily="18" charset="0"/>
                <a:cs typeface="Times New Roman" pitchFamily="18" charset="0"/>
              </a:rPr>
              <a:t> </a:t>
            </a:r>
          </a:p>
          <a:p>
            <a:pPr marL="285750" indent="-285750">
              <a:buFont typeface="Arial" pitchFamily="34" charset="0"/>
              <a:buChar char="•"/>
            </a:pPr>
            <a:r>
              <a:rPr lang="ru-RU" sz="2400" dirty="0">
                <a:latin typeface="Times New Roman" pitchFamily="18" charset="0"/>
                <a:cs typeface="Times New Roman" pitchFamily="18" charset="0"/>
              </a:rPr>
              <a:t>заметны пространственные нарушения при </a:t>
            </a:r>
            <a:r>
              <a:rPr lang="ru-RU" sz="2400" dirty="0" smtClean="0">
                <a:latin typeface="Times New Roman" pitchFamily="18" charset="0"/>
                <a:cs typeface="Times New Roman" pitchFamily="18" charset="0"/>
              </a:rPr>
              <a:t>рисовании</a:t>
            </a:r>
          </a:p>
          <a:p>
            <a:pPr marL="285750" indent="-285750">
              <a:buFont typeface="Arial" pitchFamily="34" charset="0"/>
              <a:buChar char="•"/>
            </a:pPr>
            <a:r>
              <a:rPr lang="ru-RU" sz="2400" dirty="0">
                <a:latin typeface="Times New Roman" pitchFamily="18" charset="0"/>
                <a:cs typeface="Times New Roman" pitchFamily="18" charset="0"/>
              </a:rPr>
              <a:t>трудности при использовании прилагательных «широкий — узкий», «толстый — тонкий</a:t>
            </a:r>
            <a:r>
              <a:rPr lang="ru-RU" sz="2400" dirty="0" smtClean="0">
                <a:latin typeface="Times New Roman" pitchFamily="18" charset="0"/>
                <a:cs typeface="Times New Roman" pitchFamily="18" charset="0"/>
              </a:rPr>
              <a:t>»</a:t>
            </a:r>
          </a:p>
          <a:p>
            <a:pPr marL="285750" indent="-285750">
              <a:buFont typeface="Arial" pitchFamily="34" charset="0"/>
              <a:buChar char="•"/>
            </a:pPr>
            <a:r>
              <a:rPr lang="ru-RU" sz="2400" dirty="0">
                <a:latin typeface="Times New Roman" pitchFamily="18" charset="0"/>
                <a:cs typeface="Times New Roman" pitchFamily="18" charset="0"/>
              </a:rPr>
              <a:t>сложности при ориентировке в схеме тетрадного </a:t>
            </a:r>
            <a:r>
              <a:rPr lang="ru-RU" sz="2400" dirty="0" smtClean="0">
                <a:latin typeface="Times New Roman" pitchFamily="18" charset="0"/>
                <a:cs typeface="Times New Roman" pitchFamily="18" charset="0"/>
              </a:rPr>
              <a:t>листа</a:t>
            </a:r>
          </a:p>
          <a:p>
            <a:pPr marL="285750" indent="-285750">
              <a:buFont typeface="Arial" pitchFamily="34" charset="0"/>
              <a:buChar char="•"/>
            </a:pPr>
            <a:r>
              <a:rPr lang="ru-RU" sz="2400" dirty="0" smtClean="0">
                <a:latin typeface="Times New Roman" pitchFamily="18" charset="0"/>
                <a:cs typeface="Times New Roman" pitchFamily="18" charset="0"/>
              </a:rPr>
              <a:t>закономерные </a:t>
            </a:r>
            <a:r>
              <a:rPr lang="ru-RU" sz="2400" dirty="0">
                <a:latin typeface="Times New Roman" pitchFamily="18" charset="0"/>
                <a:cs typeface="Times New Roman" pitchFamily="18" charset="0"/>
              </a:rPr>
              <a:t>на ранних этапах обучения грамоте ошибки (зеркальное написание букв</a:t>
            </a:r>
            <a:r>
              <a:rPr lang="ru-RU" sz="2400" dirty="0" smtClean="0">
                <a:latin typeface="Times New Roman" pitchFamily="18" charset="0"/>
                <a:cs typeface="Times New Roman" pitchFamily="18" charset="0"/>
              </a:rPr>
              <a:t>)</a:t>
            </a:r>
          </a:p>
          <a:p>
            <a:pPr marL="285750" indent="-285750">
              <a:buFont typeface="Arial" pitchFamily="34" charset="0"/>
              <a:buChar char="•"/>
            </a:pPr>
            <a:r>
              <a:rPr lang="ru-RU" sz="2400" dirty="0" smtClean="0">
                <a:latin typeface="Times New Roman" pitchFamily="18" charset="0"/>
                <a:cs typeface="Times New Roman" pitchFamily="18" charset="0"/>
              </a:rPr>
              <a:t>недостаточность </a:t>
            </a:r>
            <a:r>
              <a:rPr lang="ru-RU" sz="2400" dirty="0">
                <a:latin typeface="Times New Roman" pitchFamily="18" charset="0"/>
                <a:cs typeface="Times New Roman" pitchFamily="18" charset="0"/>
              </a:rPr>
              <a:t>пространственных ориентировок у детей с ОНР </a:t>
            </a:r>
            <a:r>
              <a:rPr lang="ru-RU" sz="2400" dirty="0" smtClean="0">
                <a:latin typeface="Times New Roman" pitchFamily="18" charset="0"/>
                <a:cs typeface="Times New Roman" pitchFamily="18" charset="0"/>
              </a:rPr>
              <a:t>при </a:t>
            </a:r>
            <a:r>
              <a:rPr lang="ru-RU" sz="2400" dirty="0">
                <a:latin typeface="Times New Roman" pitchFamily="18" charset="0"/>
                <a:cs typeface="Times New Roman" pitchFamily="18" charset="0"/>
              </a:rPr>
              <a:t>рассматривании сюжетных </a:t>
            </a:r>
            <a:r>
              <a:rPr lang="ru-RU" sz="2400" dirty="0" smtClean="0">
                <a:latin typeface="Times New Roman" pitchFamily="18" charset="0"/>
                <a:cs typeface="Times New Roman" pitchFamily="18" charset="0"/>
              </a:rPr>
              <a:t>картинок</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0035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2246" y="1269389"/>
            <a:ext cx="6248400" cy="4893647"/>
          </a:xfrm>
          <a:prstGeom prst="rect">
            <a:avLst/>
          </a:prstGeom>
        </p:spPr>
        <p:txBody>
          <a:bodyPr wrap="square">
            <a:spAutoFit/>
          </a:bodyPr>
          <a:lstStyle/>
          <a:p>
            <a:pPr algn="ctr"/>
            <a:r>
              <a:rPr lang="ru-RU" sz="2400" dirty="0">
                <a:latin typeface="Times New Roman" pitchFamily="18" charset="0"/>
                <a:cs typeface="Times New Roman" pitchFamily="18" charset="0"/>
              </a:rPr>
              <a:t>Описанные особенности наблюдаются и при выполнении задания на опознание «химер». Дошкольники называют чаще правую или нижнюю составляющую часть изображения. В этом случае речь идет о сужении объема восприятия и левостороннем </a:t>
            </a:r>
            <a:r>
              <a:rPr lang="ru-RU" sz="2400" dirty="0" smtClean="0">
                <a:latin typeface="Times New Roman" pitchFamily="18" charset="0"/>
                <a:cs typeface="Times New Roman" pitchFamily="18" charset="0"/>
              </a:rPr>
              <a:t>игнорировании, что может в дальнейшем воспрепятствовать усвоению процесса чтения. </a:t>
            </a:r>
          </a:p>
          <a:p>
            <a:pPr algn="ctr"/>
            <a:r>
              <a:rPr lang="ru-RU" sz="2400" dirty="0" smtClean="0">
                <a:latin typeface="Times New Roman" pitchFamily="18" charset="0"/>
                <a:cs typeface="Times New Roman" pitchFamily="18" charset="0"/>
              </a:rPr>
              <a:t>Наличие </a:t>
            </a:r>
            <a:r>
              <a:rPr lang="ru-RU" sz="2400" dirty="0">
                <a:latin typeface="Times New Roman" pitchFamily="18" charset="0"/>
                <a:cs typeface="Times New Roman" pitchFamily="18" charset="0"/>
              </a:rPr>
              <a:t>положительной динамики в выполнении заданий после оказания помощи показывает определенные потенциальные возможности, которые не смогут реализоваться без специальной работы. </a:t>
            </a: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xmlns="" val="0"/>
              </a:ext>
            </a:extLst>
          </a:blip>
          <a:srcRect l="24923" t="-1" b="-1589"/>
          <a:stretch/>
        </p:blipFill>
        <p:spPr>
          <a:xfrm>
            <a:off x="797170" y="1488831"/>
            <a:ext cx="4389556" cy="4454769"/>
          </a:xfrm>
          <a:prstGeom prst="rect">
            <a:avLst/>
          </a:prstGeom>
        </p:spPr>
      </p:pic>
    </p:spTree>
    <p:extLst>
      <p:ext uri="{BB962C8B-B14F-4D97-AF65-F5344CB8AC3E}">
        <p14:creationId xmlns:p14="http://schemas.microsoft.com/office/powerpoint/2010/main" xmlns="" val="55697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2676" y="575828"/>
            <a:ext cx="6693877" cy="1200329"/>
          </a:xfrm>
          <a:prstGeom prst="rect">
            <a:avLst/>
          </a:prstGeom>
        </p:spPr>
        <p:txBody>
          <a:bodyPr wrap="square">
            <a:spAutoFit/>
          </a:bodyPr>
          <a:lstStyle/>
          <a:p>
            <a:pPr algn="ctr"/>
            <a:r>
              <a:rPr lang="ru-RU" sz="2400" b="1" dirty="0">
                <a:latin typeface="Times New Roman" pitchFamily="18" charset="0"/>
                <a:cs typeface="Times New Roman" pitchFamily="18" charset="0"/>
              </a:rPr>
              <a:t>Формирование пространственных представлений у дошкольников с общим недоразвитием речи</a:t>
            </a:r>
            <a:endParaRPr lang="ru-RU" sz="2400" dirty="0">
              <a:latin typeface="Times New Roman" pitchFamily="18" charset="0"/>
              <a:cs typeface="Times New Roman" pitchFamily="18" charset="0"/>
            </a:endParaRPr>
          </a:p>
        </p:txBody>
      </p:sp>
      <p:sp>
        <p:nvSpPr>
          <p:cNvPr id="3" name="Прямоугольник 2"/>
          <p:cNvSpPr/>
          <p:nvPr/>
        </p:nvSpPr>
        <p:spPr>
          <a:xfrm>
            <a:off x="574432" y="2034351"/>
            <a:ext cx="11207260" cy="3785652"/>
          </a:xfrm>
          <a:prstGeom prst="rect">
            <a:avLst/>
          </a:prstGeom>
        </p:spPr>
        <p:txBody>
          <a:bodyPr wrap="square">
            <a:spAutoFit/>
          </a:bodyPr>
          <a:lstStyle/>
          <a:p>
            <a:r>
              <a:rPr lang="ru-RU" sz="2400" dirty="0">
                <a:latin typeface="Times New Roman" pitchFamily="18" charset="0"/>
                <a:cs typeface="Times New Roman" pitchFamily="18" charset="0"/>
              </a:rPr>
              <a:t>Коррекционные мероприятия по формированию пространственно-аналитической деятельности являются неотъемлемой частью </a:t>
            </a:r>
            <a:r>
              <a:rPr lang="ru-RU" sz="2400" dirty="0" err="1">
                <a:latin typeface="Times New Roman" pitchFamily="18" charset="0"/>
                <a:cs typeface="Times New Roman" pitchFamily="18" charset="0"/>
              </a:rPr>
              <a:t>воспитательно</a:t>
            </a:r>
            <a:r>
              <a:rPr lang="ru-RU" sz="2400" dirty="0">
                <a:latin typeface="Times New Roman" pitchFamily="18" charset="0"/>
                <a:cs typeface="Times New Roman" pitchFamily="18" charset="0"/>
              </a:rPr>
              <a:t>-образовательного процесса дошкольного учреждения . </a:t>
            </a:r>
            <a:r>
              <a:rPr lang="ru-RU" sz="2400" b="1" i="1" dirty="0">
                <a:latin typeface="Times New Roman" pitchFamily="18" charset="0"/>
                <a:cs typeface="Times New Roman" pitchFamily="18" charset="0"/>
              </a:rPr>
              <a:t>Лишь совместные усилия всех специалистов учреждения способны создать систему, гармонично развивающую личность ребенка.</a:t>
            </a:r>
          </a:p>
          <a:p>
            <a:r>
              <a:rPr lang="ru-RU" sz="2400" dirty="0">
                <a:latin typeface="Times New Roman" pitchFamily="18" charset="0"/>
                <a:cs typeface="Times New Roman" pitchFamily="18" charset="0"/>
              </a:rPr>
              <a:t>Полноценность овладения знаниями о пространстве, способность к пространственному ориентированию обеспечиваются взаимодействием двигательно-кинестетического, зрительного и слухового анализаторов в ходе различных видов деятельности ребенка, направленных на активное познание окружающей действительности. </a:t>
            </a:r>
          </a:p>
        </p:txBody>
      </p:sp>
    </p:spTree>
    <p:extLst>
      <p:ext uri="{BB962C8B-B14F-4D97-AF65-F5344CB8AC3E}">
        <p14:creationId xmlns:p14="http://schemas.microsoft.com/office/powerpoint/2010/main" xmlns="" val="2914395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дпись 3"/>
          <p:cNvSpPr txBox="1">
            <a:spLocks noChangeArrowheads="1"/>
          </p:cNvSpPr>
          <p:nvPr/>
        </p:nvSpPr>
        <p:spPr bwMode="auto">
          <a:xfrm>
            <a:off x="3377459" y="343488"/>
            <a:ext cx="6410299" cy="1714500"/>
          </a:xfrm>
          <a:prstGeom prst="rect">
            <a:avLst/>
          </a:prstGeom>
          <a:noFill/>
          <a:ln w="12700">
            <a:noFill/>
            <a:miter lim="800000"/>
            <a:headEnd/>
            <a:tailEnd/>
          </a:ln>
          <a:effectLst/>
          <a:extLst>
            <a:ext uri="{AF507438-7753-43E0-B8FC-AC1667EBCBE1}">
              <a14:hiddenEffects xmlns:a14="http://schemas.microsoft.com/office/drawing/2010/main" xmlns="">
                <a:effectLst>
                  <a:outerShdw dist="52363" dir="4557825" algn="ctr" rotWithShape="0">
                    <a:srgbClr val="974706">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УЧИТЕЛЬ - ЛОГОПЕД</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Коррекция речевых отклонений детей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Определение структуры и степени выраженности дефекта</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Постановка и автоматизация звуков</a:t>
            </a:r>
            <a:endParaRPr lang="ru-RU"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Профилактика нарушений речи</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Оказание консультативной помощи родителям</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Методическая помощь работникам ДОУ</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психомоторной базы речи</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Надпись 6"/>
          <p:cNvSpPr txBox="1">
            <a:spLocks noChangeArrowheads="1"/>
          </p:cNvSpPr>
          <p:nvPr/>
        </p:nvSpPr>
        <p:spPr bwMode="auto">
          <a:xfrm>
            <a:off x="0" y="2358655"/>
            <a:ext cx="4114800" cy="1905783"/>
          </a:xfrm>
          <a:prstGeom prst="rect">
            <a:avLst/>
          </a:prstGeom>
          <a:noFill/>
          <a:ln w="12700">
            <a:noFill/>
            <a:miter lim="800000"/>
            <a:headEnd/>
            <a:tailEnd/>
          </a:ln>
          <a:effectLst/>
          <a:extLst>
            <a:ext uri="{AF507438-7753-43E0-B8FC-AC1667EBCBE1}">
              <a14:hiddenEffects xmlns:a14="http://schemas.microsoft.com/office/drawing/2010/main" xmlns="">
                <a:effectLst>
                  <a:outerShdw dist="28398" dir="3806097" algn="ctr" rotWithShape="0">
                    <a:srgbClr val="974706">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ВОСПИТАТЕЛЬ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Контроль за речью детей во время самостоятельной и непосредственно организованной образовательной деятельности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мелкой моторики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Использование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чистоговорок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скороговорок в автоматизации поставленных звуков</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Надпись 8"/>
          <p:cNvSpPr txBox="1">
            <a:spLocks noChangeArrowheads="1"/>
          </p:cNvSpPr>
          <p:nvPr/>
        </p:nvSpPr>
        <p:spPr bwMode="auto">
          <a:xfrm>
            <a:off x="7391400" y="2808818"/>
            <a:ext cx="4800600" cy="1764240"/>
          </a:xfrm>
          <a:prstGeom prst="rect">
            <a:avLst/>
          </a:prstGeom>
          <a:solidFill>
            <a:srgbClr val="FFFFFF"/>
          </a:solidFill>
          <a:ln w="12700">
            <a:noFill/>
            <a:miter lim="800000"/>
            <a:headEnd/>
            <a:tailEnd/>
          </a:ln>
          <a:effectLst/>
          <a:extLst>
            <a:ext uri="{AF507438-7753-43E0-B8FC-AC1667EBCBE1}">
              <a14:hiddenEffects xmlns:a14="http://schemas.microsoft.com/office/drawing/2010/main" xmlns="">
                <a:effectLst>
                  <a:outerShdw dist="28398" dir="3806097" algn="ctr" rotWithShape="0">
                    <a:srgbClr val="974706">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ПЕДАГОГ - ПСИХОЛОГ</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Коррекция основных психических процессов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Снятие эмоционального напряжения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Снятие тревожности при негативном настрое на взаимодействие (особые случаи)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Надпись 9"/>
          <p:cNvSpPr txBox="1">
            <a:spLocks noChangeArrowheads="1"/>
          </p:cNvSpPr>
          <p:nvPr/>
        </p:nvSpPr>
        <p:spPr bwMode="auto">
          <a:xfrm>
            <a:off x="4588796" y="3285057"/>
            <a:ext cx="2288254" cy="867843"/>
          </a:xfrm>
          <a:prstGeom prst="rect">
            <a:avLst/>
          </a:prstGeom>
          <a:solidFill>
            <a:srgbClr val="FFFFFF"/>
          </a:solidFill>
          <a:ln w="12700">
            <a:solidFill>
              <a:srgbClr val="0C0404"/>
            </a:solidFill>
            <a:miter lim="800000"/>
            <a:headEnd/>
            <a:tailEnd/>
          </a:ln>
          <a:effectLst/>
          <a:extLst>
            <a:ext uri="{AF507438-7753-43E0-B8FC-AC1667EBCBE1}">
              <a14:hiddenEffects xmlns:a14="http://schemas.microsoft.com/office/drawing/2010/main" xmlns="">
                <a:effectLst>
                  <a:outerShdw dist="28398" dir="3806097" algn="ctr" rotWithShape="0">
                    <a:srgbClr val="622423">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РЕБЕНОК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НАРУШЕНИЕМ</a:t>
            </a:r>
            <a:b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РЕЧИ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Надпись 11"/>
          <p:cNvSpPr txBox="1">
            <a:spLocks noChangeArrowheads="1"/>
          </p:cNvSpPr>
          <p:nvPr/>
        </p:nvSpPr>
        <p:spPr bwMode="auto">
          <a:xfrm>
            <a:off x="769975" y="5070156"/>
            <a:ext cx="5695950" cy="1342330"/>
          </a:xfrm>
          <a:prstGeom prst="rect">
            <a:avLst/>
          </a:prstGeom>
          <a:noFill/>
          <a:ln w="12700">
            <a:noFill/>
            <a:miter lim="800000"/>
            <a:headEnd/>
            <a:tailEnd/>
          </a:ln>
          <a:effectLst/>
          <a:extLst>
            <a:ext uri="{AF507438-7753-43E0-B8FC-AC1667EBCBE1}">
              <a14:hiddenEffects xmlns:a14="http://schemas.microsoft.com/office/drawing/2010/main" xmlns="">
                <a:effectLst>
                  <a:outerShdw dist="28398" dir="3806097" algn="ctr" rotWithShape="0">
                    <a:srgbClr val="974706">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МУЗЫКАЛЬНЫЙ РУКОВОДИТЕЛЬ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Работа над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темпоритмичекой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стороной речи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Автоматизация звуков в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распевках</a:t>
            </a:r>
            <a:endParaRPr lang="ru-RU" sz="16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Использование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ритмоплатики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(тембр, дикция, сила голоса, дыхание)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Надпись 12"/>
          <p:cNvSpPr txBox="1">
            <a:spLocks noChangeArrowheads="1"/>
          </p:cNvSpPr>
          <p:nvPr/>
        </p:nvSpPr>
        <p:spPr bwMode="auto">
          <a:xfrm>
            <a:off x="6248400" y="5070156"/>
            <a:ext cx="5105400" cy="1102044"/>
          </a:xfrm>
          <a:prstGeom prst="rect">
            <a:avLst/>
          </a:prstGeom>
          <a:noFill/>
          <a:ln w="12700">
            <a:noFill/>
            <a:miter lim="800000"/>
            <a:headEnd/>
            <a:tailEnd/>
          </a:ln>
          <a:effectLst/>
          <a:extLst>
            <a:ext uri="{AF507438-7753-43E0-B8FC-AC1667EBCBE1}">
              <a14:hiddenEffects xmlns:a14="http://schemas.microsoft.com/office/drawing/2010/main" xmlns="">
                <a:effectLst>
                  <a:outerShdw dist="28398" dir="3806097" algn="ctr" rotWithShape="0">
                    <a:srgbClr val="974706">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ИНСТРУКТОР ПО ФИЗИЧЕСКОЙ КУЛЬТУРЕ</a:t>
            </a:r>
            <a:endParaRPr lang="ru-RU" sz="1600"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Упражнение на мышечную релаксацию</a:t>
            </a:r>
            <a:endParaRPr kumimoji="0" lang="ru-RU" sz="16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общей моторики и координации движений</a:t>
            </a:r>
            <a:endParaRPr kumimoji="0" lang="ru-RU" sz="16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физиологического дыхания</a:t>
            </a:r>
            <a:endParaRPr kumimoji="0" lang="ru-RU" sz="1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Полилиния 13"/>
          <p:cNvSpPr>
            <a:spLocks noChangeArrowheads="1"/>
          </p:cNvSpPr>
          <p:nvPr/>
        </p:nvSpPr>
        <p:spPr bwMode="auto">
          <a:xfrm rot="5400000">
            <a:off x="313104" y="5228009"/>
            <a:ext cx="554669" cy="495522"/>
          </a:xfrm>
          <a:custGeom>
            <a:avLst/>
            <a:gdLst>
              <a:gd name="T0" fmla="*/ 647264 w 21600"/>
              <a:gd name="T1" fmla="*/ 0 h 21600"/>
              <a:gd name="T2" fmla="*/ 388342 w 21600"/>
              <a:gd name="T3" fmla="*/ 254164 h 21600"/>
              <a:gd name="T4" fmla="*/ 258881 w 21600"/>
              <a:gd name="T5" fmla="*/ 381266 h 21600"/>
              <a:gd name="T6" fmla="*/ 0 w 21600"/>
              <a:gd name="T7" fmla="*/ 635471 h 21600"/>
              <a:gd name="T8" fmla="*/ 258881 w 21600"/>
              <a:gd name="T9" fmla="*/ 889635 h 21600"/>
              <a:gd name="T10" fmla="*/ 517803 w 21600"/>
              <a:gd name="T11" fmla="*/ 762533 h 21600"/>
              <a:gd name="T12" fmla="*/ 776684 w 21600"/>
              <a:gd name="T13" fmla="*/ 508369 h 21600"/>
              <a:gd name="T14" fmla="*/ 906145 w 21600"/>
              <a:gd name="T15" fmla="*/ 254164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Полилиния 13"/>
          <p:cNvSpPr>
            <a:spLocks noChangeArrowheads="1"/>
          </p:cNvSpPr>
          <p:nvPr/>
        </p:nvSpPr>
        <p:spPr bwMode="auto">
          <a:xfrm rot="10951644">
            <a:off x="2103804" y="1494209"/>
            <a:ext cx="554669" cy="495522"/>
          </a:xfrm>
          <a:custGeom>
            <a:avLst/>
            <a:gdLst>
              <a:gd name="T0" fmla="*/ 647264 w 21600"/>
              <a:gd name="T1" fmla="*/ 0 h 21600"/>
              <a:gd name="T2" fmla="*/ 388342 w 21600"/>
              <a:gd name="T3" fmla="*/ 254164 h 21600"/>
              <a:gd name="T4" fmla="*/ 258881 w 21600"/>
              <a:gd name="T5" fmla="*/ 381266 h 21600"/>
              <a:gd name="T6" fmla="*/ 0 w 21600"/>
              <a:gd name="T7" fmla="*/ 635471 h 21600"/>
              <a:gd name="T8" fmla="*/ 258881 w 21600"/>
              <a:gd name="T9" fmla="*/ 889635 h 21600"/>
              <a:gd name="T10" fmla="*/ 517803 w 21600"/>
              <a:gd name="T11" fmla="*/ 762533 h 21600"/>
              <a:gd name="T12" fmla="*/ 776684 w 21600"/>
              <a:gd name="T13" fmla="*/ 508369 h 21600"/>
              <a:gd name="T14" fmla="*/ 906145 w 21600"/>
              <a:gd name="T15" fmla="*/ 254164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Полилиния 13"/>
          <p:cNvSpPr>
            <a:spLocks noChangeArrowheads="1"/>
          </p:cNvSpPr>
          <p:nvPr/>
        </p:nvSpPr>
        <p:spPr bwMode="auto">
          <a:xfrm>
            <a:off x="11343056" y="5132759"/>
            <a:ext cx="554669" cy="495522"/>
          </a:xfrm>
          <a:custGeom>
            <a:avLst/>
            <a:gdLst>
              <a:gd name="T0" fmla="*/ 647264 w 21600"/>
              <a:gd name="T1" fmla="*/ 0 h 21600"/>
              <a:gd name="T2" fmla="*/ 388342 w 21600"/>
              <a:gd name="T3" fmla="*/ 254164 h 21600"/>
              <a:gd name="T4" fmla="*/ 258881 w 21600"/>
              <a:gd name="T5" fmla="*/ 381266 h 21600"/>
              <a:gd name="T6" fmla="*/ 0 w 21600"/>
              <a:gd name="T7" fmla="*/ 635471 h 21600"/>
              <a:gd name="T8" fmla="*/ 258881 w 21600"/>
              <a:gd name="T9" fmla="*/ 889635 h 21600"/>
              <a:gd name="T10" fmla="*/ 517803 w 21600"/>
              <a:gd name="T11" fmla="*/ 762533 h 21600"/>
              <a:gd name="T12" fmla="*/ 776684 w 21600"/>
              <a:gd name="T13" fmla="*/ 508369 h 21600"/>
              <a:gd name="T14" fmla="*/ 906145 w 21600"/>
              <a:gd name="T15" fmla="*/ 254164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Полилиния 13"/>
          <p:cNvSpPr>
            <a:spLocks noChangeArrowheads="1"/>
          </p:cNvSpPr>
          <p:nvPr/>
        </p:nvSpPr>
        <p:spPr bwMode="auto">
          <a:xfrm rot="16200000">
            <a:off x="10104807" y="1608509"/>
            <a:ext cx="554669" cy="495522"/>
          </a:xfrm>
          <a:custGeom>
            <a:avLst/>
            <a:gdLst>
              <a:gd name="T0" fmla="*/ 647264 w 21600"/>
              <a:gd name="T1" fmla="*/ 0 h 21600"/>
              <a:gd name="T2" fmla="*/ 388342 w 21600"/>
              <a:gd name="T3" fmla="*/ 254164 h 21600"/>
              <a:gd name="T4" fmla="*/ 258881 w 21600"/>
              <a:gd name="T5" fmla="*/ 381266 h 21600"/>
              <a:gd name="T6" fmla="*/ 0 w 21600"/>
              <a:gd name="T7" fmla="*/ 635471 h 21600"/>
              <a:gd name="T8" fmla="*/ 258881 w 21600"/>
              <a:gd name="T9" fmla="*/ 889635 h 21600"/>
              <a:gd name="T10" fmla="*/ 517803 w 21600"/>
              <a:gd name="T11" fmla="*/ 762533 h 21600"/>
              <a:gd name="T12" fmla="*/ 776684 w 21600"/>
              <a:gd name="T13" fmla="*/ 508369 h 21600"/>
              <a:gd name="T14" fmla="*/ 906145 w 21600"/>
              <a:gd name="T15" fmla="*/ 254164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cxnSp>
        <p:nvCxnSpPr>
          <p:cNvPr id="23" name="Прямая со стрелкой 22"/>
          <p:cNvCxnSpPr/>
          <p:nvPr/>
        </p:nvCxnSpPr>
        <p:spPr>
          <a:xfrm flipV="1">
            <a:off x="5753100" y="2686050"/>
            <a:ext cx="19050" cy="4381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Прямая со стрелкой 28"/>
          <p:cNvCxnSpPr/>
          <p:nvPr/>
        </p:nvCxnSpPr>
        <p:spPr>
          <a:xfrm>
            <a:off x="6282047" y="4358244"/>
            <a:ext cx="1109353" cy="5376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Прямая со стрелкой 30"/>
          <p:cNvCxnSpPr/>
          <p:nvPr/>
        </p:nvCxnSpPr>
        <p:spPr>
          <a:xfrm flipH="1">
            <a:off x="3943350" y="4362450"/>
            <a:ext cx="1257300" cy="53340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33" name="Прямая со стрелкой 32"/>
          <p:cNvCxnSpPr/>
          <p:nvPr/>
        </p:nvCxnSpPr>
        <p:spPr>
          <a:xfrm flipH="1">
            <a:off x="3771900" y="3676650"/>
            <a:ext cx="647700"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Прямая со стрелкой 34"/>
          <p:cNvCxnSpPr>
            <a:endCxn id="8" idx="1"/>
          </p:cNvCxnSpPr>
          <p:nvPr/>
        </p:nvCxnSpPr>
        <p:spPr>
          <a:xfrm flipV="1">
            <a:off x="6935190" y="3690938"/>
            <a:ext cx="456210" cy="141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419519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1201" y="1655693"/>
            <a:ext cx="6096000" cy="4154984"/>
          </a:xfrm>
          <a:prstGeom prst="rect">
            <a:avLst/>
          </a:prstGeom>
        </p:spPr>
        <p:txBody>
          <a:bodyPr>
            <a:spAutoFit/>
          </a:bodyPr>
          <a:lstStyle/>
          <a:p>
            <a:r>
              <a:rPr lang="ru-RU" sz="2400" dirty="0">
                <a:latin typeface="Times New Roman" pitchFamily="18" charset="0"/>
                <a:cs typeface="Times New Roman" pitchFamily="18" charset="0"/>
              </a:rPr>
              <a:t>Главным видом пространственных представлений является пространство нашего тела. Схема тела </a:t>
            </a:r>
            <a:r>
              <a:rPr lang="ru-RU" sz="2400" dirty="0" smtClean="0">
                <a:latin typeface="Times New Roman" pitchFamily="18" charset="0"/>
                <a:cs typeface="Times New Roman" pitchFamily="18" charset="0"/>
              </a:rPr>
              <a:t>заложена </a:t>
            </a:r>
            <a:r>
              <a:rPr lang="ru-RU" sz="2400" dirty="0">
                <a:latin typeface="Times New Roman" pitchFamily="18" charset="0"/>
                <a:cs typeface="Times New Roman" pitchFamily="18" charset="0"/>
              </a:rPr>
              <a:t>человеку генетически, и онтогенез </a:t>
            </a:r>
            <a:r>
              <a:rPr lang="ru-RU" sz="2400" dirty="0" err="1">
                <a:latin typeface="Times New Roman" pitchFamily="18" charset="0"/>
                <a:cs typeface="Times New Roman" pitchFamily="18" charset="0"/>
              </a:rPr>
              <a:t>соматогнозиса</a:t>
            </a:r>
            <a:r>
              <a:rPr lang="ru-RU" sz="2400" dirty="0">
                <a:latin typeface="Times New Roman" pitchFamily="18" charset="0"/>
                <a:cs typeface="Times New Roman" pitchFamily="18" charset="0"/>
              </a:rPr>
              <a:t> происходит за счет: </a:t>
            </a:r>
          </a:p>
          <a:p>
            <a:r>
              <a:rPr lang="ru-RU" sz="2400" dirty="0">
                <a:latin typeface="Times New Roman" pitchFamily="18" charset="0"/>
                <a:cs typeface="Times New Roman" pitchFamily="18" charset="0"/>
              </a:rPr>
              <a:t>• болевых состояний; </a:t>
            </a:r>
          </a:p>
          <a:p>
            <a:r>
              <a:rPr lang="ru-RU" sz="2400" dirty="0">
                <a:latin typeface="Times New Roman" pitchFamily="18" charset="0"/>
                <a:cs typeface="Times New Roman" pitchFamily="18" charset="0"/>
              </a:rPr>
              <a:t>• взаимодействия с окружающим миром (горячая вода — холодная вода, сладкая груша — кислый лимон, запах травы или ягоды и т.д.); </a:t>
            </a:r>
          </a:p>
          <a:p>
            <a:r>
              <a:rPr lang="ru-RU" sz="2400" dirty="0">
                <a:latin typeface="Times New Roman" pitchFamily="18" charset="0"/>
                <a:cs typeface="Times New Roman" pitchFamily="18" charset="0"/>
              </a:rPr>
              <a:t>• собственной двигательной активности. </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1593" y="1885172"/>
            <a:ext cx="4989635" cy="3696026"/>
          </a:xfrm>
          <a:prstGeom prst="rect">
            <a:avLst/>
          </a:prstGeom>
        </p:spPr>
      </p:pic>
    </p:spTree>
    <p:extLst>
      <p:ext uri="{BB962C8B-B14F-4D97-AF65-F5344CB8AC3E}">
        <p14:creationId xmlns:p14="http://schemas.microsoft.com/office/powerpoint/2010/main" xmlns="" val="156726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676" t="7142" r="4799" b="4081"/>
          <a:stretch/>
        </p:blipFill>
        <p:spPr>
          <a:xfrm>
            <a:off x="251464" y="1996797"/>
            <a:ext cx="4445385" cy="3566160"/>
          </a:xfrm>
          <a:prstGeom prst="rect">
            <a:avLst/>
          </a:prstGeom>
        </p:spPr>
      </p:pic>
      <p:sp>
        <p:nvSpPr>
          <p:cNvPr id="5" name="Прямоугольник 4"/>
          <p:cNvSpPr/>
          <p:nvPr/>
        </p:nvSpPr>
        <p:spPr>
          <a:xfrm>
            <a:off x="4960620" y="887791"/>
            <a:ext cx="6995161" cy="5384166"/>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Уровень развития пространственных представлений имеет большое значение для характеристики общего развития ребёнка и его готовности к школьному обучению.</a:t>
            </a:r>
          </a:p>
          <a:p>
            <a:pPr algn="ctr"/>
            <a:r>
              <a:rPr lang="ru-RU" sz="2800" dirty="0">
                <a:latin typeface="Times New Roman" panose="02020603050405020304" pitchFamily="18" charset="0"/>
                <a:cs typeface="Times New Roman" panose="02020603050405020304" pitchFamily="18" charset="0"/>
              </a:rPr>
              <a:t>К 7 годам у ребёнка должны быть сформированы три </a:t>
            </a:r>
            <a:r>
              <a:rPr lang="ru-RU" sz="2800" dirty="0" smtClean="0">
                <a:latin typeface="Times New Roman" panose="02020603050405020304" pitchFamily="18" charset="0"/>
                <a:cs typeface="Times New Roman" panose="02020603050405020304" pitchFamily="18" charset="0"/>
              </a:rPr>
              <a:t>вида пространственных </a:t>
            </a:r>
            <a:r>
              <a:rPr lang="ru-RU" sz="2800" dirty="0">
                <a:latin typeface="Times New Roman" panose="02020603050405020304" pitchFamily="18" charset="0"/>
                <a:cs typeface="Times New Roman" panose="02020603050405020304" pitchFamily="18" charset="0"/>
              </a:rPr>
              <a:t>представлений:</a:t>
            </a:r>
          </a:p>
          <a:p>
            <a:r>
              <a:rPr lang="ru-RU" sz="2800" dirty="0">
                <a:latin typeface="Times New Roman" panose="02020603050405020304" pitchFamily="18" charset="0"/>
                <a:cs typeface="Times New Roman" panose="02020603050405020304" pitchFamily="18" charset="0"/>
              </a:rPr>
              <a:t>1 Пространственные признаки предметов </a:t>
            </a:r>
          </a:p>
          <a:p>
            <a:r>
              <a:rPr lang="ru-RU" sz="2800" dirty="0">
                <a:latin typeface="Times New Roman" panose="02020603050405020304" pitchFamily="18" charset="0"/>
                <a:cs typeface="Times New Roman" panose="02020603050405020304" pitchFamily="18" charset="0"/>
              </a:rPr>
              <a:t>(форма, величина);</a:t>
            </a:r>
          </a:p>
          <a:p>
            <a:r>
              <a:rPr lang="ru-RU" sz="2800" dirty="0">
                <a:latin typeface="Times New Roman" panose="02020603050405020304" pitchFamily="18" charset="0"/>
                <a:cs typeface="Times New Roman" panose="02020603050405020304" pitchFamily="18" charset="0"/>
              </a:rPr>
              <a:t>2. Пространственные отношения между предметами;</a:t>
            </a:r>
          </a:p>
          <a:p>
            <a:r>
              <a:rPr lang="ru-RU" sz="2800" dirty="0">
                <a:latin typeface="Times New Roman" panose="02020603050405020304" pitchFamily="18" charset="0"/>
                <a:cs typeface="Times New Roman" panose="02020603050405020304" pitchFamily="18" charset="0"/>
              </a:rPr>
              <a:t>3. Направления в пространстве.</a:t>
            </a:r>
          </a:p>
        </p:txBody>
      </p:sp>
    </p:spTree>
    <p:extLst>
      <p:ext uri="{BB962C8B-B14F-4D97-AF65-F5344CB8AC3E}">
        <p14:creationId xmlns:p14="http://schemas.microsoft.com/office/powerpoint/2010/main" xmlns="" val="1672510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92317" y="422521"/>
            <a:ext cx="7066547" cy="1569660"/>
          </a:xfrm>
          <a:prstGeom prst="rect">
            <a:avLst/>
          </a:prstGeom>
        </p:spPr>
        <p:txBody>
          <a:bodyPr wrap="square">
            <a:spAutoFit/>
          </a:bodyPr>
          <a:lstStyle/>
          <a:p>
            <a:pPr algn="ctr"/>
            <a:r>
              <a:rPr lang="ru-RU" sz="2400" dirty="0" smtClean="0">
                <a:latin typeface="Times New Roman" pitchFamily="18" charset="0"/>
                <a:cs typeface="Times New Roman" pitchFamily="18" charset="0"/>
              </a:rPr>
              <a:t>Педагог-исследователь О. И. Галкина в своей работе отмечает, что формирование пространственных представлений требует, чтобы в педагогическом процессе были созданы условия: </a:t>
            </a:r>
            <a:endParaRPr lang="ru-RU" sz="2400" dirty="0">
              <a:latin typeface="Times New Roman" pitchFamily="18" charset="0"/>
              <a:cs typeface="Times New Roman" pitchFamily="18" charset="0"/>
            </a:endParaRPr>
          </a:p>
        </p:txBody>
      </p:sp>
      <p:graphicFrame>
        <p:nvGraphicFramePr>
          <p:cNvPr id="3" name="Схема 2"/>
          <p:cNvGraphicFramePr/>
          <p:nvPr/>
        </p:nvGraphicFramePr>
        <p:xfrm>
          <a:off x="0" y="2502568"/>
          <a:ext cx="12192000" cy="3707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2991" y="1721002"/>
            <a:ext cx="10621109" cy="3108543"/>
          </a:xfrm>
          <a:prstGeom prst="rect">
            <a:avLst/>
          </a:prstGeom>
        </p:spPr>
        <p:txBody>
          <a:bodyPr wrap="square">
            <a:spAutoFit/>
          </a:bodyPr>
          <a:lstStyle/>
          <a:p>
            <a:r>
              <a:rPr lang="ru-RU" sz="2800" b="1" i="1" dirty="0" smtClean="0">
                <a:latin typeface="Times New Roman" pitchFamily="18" charset="0"/>
                <a:cs typeface="Times New Roman" pitchFamily="18" charset="0"/>
              </a:rPr>
              <a:t>Базовые направления </a:t>
            </a:r>
            <a:r>
              <a:rPr lang="ru-RU" sz="2800" dirty="0" smtClean="0">
                <a:latin typeface="Times New Roman" pitchFamily="18" charset="0"/>
                <a:cs typeface="Times New Roman" pitchFamily="18" charset="0"/>
              </a:rPr>
              <a:t>по формированию пространственных </a:t>
            </a:r>
            <a:r>
              <a:rPr lang="ru-RU" sz="2800" dirty="0">
                <a:latin typeface="Times New Roman" pitchFamily="18" charset="0"/>
                <a:cs typeface="Times New Roman" pitchFamily="18" charset="0"/>
              </a:rPr>
              <a:t>представлений  </a:t>
            </a:r>
            <a:r>
              <a:rPr lang="ru-RU" sz="2800" dirty="0" smtClean="0">
                <a:latin typeface="Times New Roman" pitchFamily="18" charset="0"/>
                <a:cs typeface="Times New Roman" pitchFamily="18" charset="0"/>
              </a:rPr>
              <a:t>(по ФГОС) </a:t>
            </a:r>
            <a:r>
              <a:rPr lang="ru-RU" sz="2800" dirty="0">
                <a:latin typeface="Times New Roman" pitchFamily="18" charset="0"/>
                <a:cs typeface="Times New Roman" pitchFamily="18" charset="0"/>
              </a:rPr>
              <a:t>:</a:t>
            </a:r>
          </a:p>
          <a:p>
            <a:r>
              <a:rPr lang="ru-RU" sz="2800" dirty="0">
                <a:latin typeface="Times New Roman" pitchFamily="18" charset="0"/>
                <a:cs typeface="Times New Roman" pitchFamily="18" charset="0"/>
              </a:rPr>
              <a:t>• обучение ориентировке в схеме собственного тела; </a:t>
            </a:r>
          </a:p>
          <a:p>
            <a:r>
              <a:rPr lang="ru-RU" sz="2800" dirty="0">
                <a:latin typeface="Times New Roman" pitchFamily="18" charset="0"/>
                <a:cs typeface="Times New Roman" pitchFamily="18" charset="0"/>
              </a:rPr>
              <a:t>• обучение ориентировке в окружающем пространстве; </a:t>
            </a:r>
          </a:p>
          <a:p>
            <a:r>
              <a:rPr lang="ru-RU" sz="2800" dirty="0">
                <a:latin typeface="Times New Roman" pitchFamily="18" charset="0"/>
                <a:cs typeface="Times New Roman" pitchFamily="18" charset="0"/>
              </a:rPr>
              <a:t>• обучение восприятию пространственных отношений между предметами; </a:t>
            </a:r>
          </a:p>
          <a:p>
            <a:r>
              <a:rPr lang="ru-RU" sz="2800" dirty="0">
                <a:latin typeface="Times New Roman" pitchFamily="18" charset="0"/>
                <a:cs typeface="Times New Roman" pitchFamily="18" charset="0"/>
              </a:rPr>
              <a:t>• обучение ориентировке на плоскости. </a:t>
            </a:r>
          </a:p>
        </p:txBody>
      </p:sp>
    </p:spTree>
    <p:extLst>
      <p:ext uri="{BB962C8B-B14F-4D97-AF65-F5344CB8AC3E}">
        <p14:creationId xmlns:p14="http://schemas.microsoft.com/office/powerpoint/2010/main" xmlns="" val="301246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25689"/>
            <a:ext cx="12192000" cy="5632311"/>
          </a:xfrm>
          <a:prstGeom prst="rect">
            <a:avLst/>
          </a:prstGeom>
        </p:spPr>
        <p:txBody>
          <a:bodyPr wrap="square">
            <a:spAutoFit/>
          </a:bodyPr>
          <a:lstStyle/>
          <a:p>
            <a:r>
              <a:rPr lang="ru-RU" sz="2400" dirty="0" smtClean="0">
                <a:latin typeface="Times New Roman" pitchFamily="18" charset="0"/>
                <a:cs typeface="Times New Roman" pitchFamily="18" charset="0"/>
              </a:rPr>
              <a:t>Основными</a:t>
            </a:r>
            <a:r>
              <a:rPr lang="ru-RU" sz="2400" b="1" i="1" dirty="0" smtClean="0">
                <a:latin typeface="Times New Roman" pitchFamily="18" charset="0"/>
                <a:cs typeface="Times New Roman" pitchFamily="18" charset="0"/>
              </a:rPr>
              <a:t> приемами </a:t>
            </a:r>
            <a:r>
              <a:rPr lang="ru-RU" sz="2400" dirty="0" smtClean="0">
                <a:latin typeface="Times New Roman" pitchFamily="18" charset="0"/>
                <a:cs typeface="Times New Roman" pitchFamily="18" charset="0"/>
              </a:rPr>
              <a:t>работы являются </a:t>
            </a:r>
            <a:r>
              <a:rPr lang="ru-RU" sz="2400" b="1" dirty="0" smtClean="0">
                <a:latin typeface="Times New Roman" pitchFamily="18" charset="0"/>
                <a:cs typeface="Times New Roman" pitchFamily="18" charset="0"/>
              </a:rPr>
              <a:t>объяснение, показ, совместные действия, действия по подражанию, вопросы и наблюдения. </a:t>
            </a:r>
            <a:r>
              <a:rPr lang="ru-RU" sz="2400" dirty="0" smtClean="0">
                <a:latin typeface="Times New Roman" pitchFamily="18" charset="0"/>
                <a:cs typeface="Times New Roman" pitchFamily="18" charset="0"/>
              </a:rPr>
              <a:t>В конце каждого занятия педагог привлекает детей к осмыслению и обобщению опыта действий в пространстве. </a:t>
            </a:r>
          </a:p>
          <a:p>
            <a:r>
              <a:rPr lang="ru-RU" sz="2400" dirty="0" smtClean="0">
                <a:latin typeface="Times New Roman" pitchFamily="18" charset="0"/>
                <a:cs typeface="Times New Roman" pitchFamily="18" charset="0"/>
              </a:rPr>
              <a:t>В зависимости от индивидуальных особенностей дошкольников целесообразно использовать следующие </a:t>
            </a:r>
            <a:r>
              <a:rPr lang="ru-RU" sz="2400" b="1" dirty="0" smtClean="0">
                <a:latin typeface="Times New Roman" pitchFamily="18" charset="0"/>
                <a:cs typeface="Times New Roman" pitchFamily="18" charset="0"/>
              </a:rPr>
              <a:t>приемы: </a:t>
            </a:r>
            <a:endParaRPr lang="ru-RU" sz="2400" dirty="0" smtClean="0">
              <a:latin typeface="Times New Roman" pitchFamily="18" charset="0"/>
              <a:cs typeface="Times New Roman" pitchFamily="18" charset="0"/>
            </a:endParaRPr>
          </a:p>
          <a:p>
            <a:pPr>
              <a:buFont typeface="Arial" pitchFamily="34" charset="0"/>
              <a:buChar char="•"/>
            </a:pPr>
            <a:r>
              <a:rPr lang="ru-RU" sz="2400" dirty="0" smtClean="0">
                <a:latin typeface="Times New Roman" pitchFamily="18" charset="0"/>
                <a:cs typeface="Times New Roman" pitchFamily="18" charset="0"/>
              </a:rPr>
              <a:t>обведение контура изображения указательным пальцем правой руки (зрительное и двигательно-осязательное формирование образа предмета); </a:t>
            </a:r>
          </a:p>
          <a:p>
            <a:pPr>
              <a:buFont typeface="Arial" pitchFamily="34" charset="0"/>
              <a:buChar char="•"/>
            </a:pPr>
            <a:r>
              <a:rPr lang="ru-RU" sz="2400" dirty="0" smtClean="0">
                <a:latin typeface="Times New Roman" pitchFamily="18" charset="0"/>
                <a:cs typeface="Times New Roman" pitchFamily="18" charset="0"/>
              </a:rPr>
              <a:t>составление контура предмета из палочек или спичек; </a:t>
            </a:r>
          </a:p>
          <a:p>
            <a:pPr>
              <a:buFont typeface="Arial" pitchFamily="34" charset="0"/>
              <a:buChar char="•"/>
            </a:pPr>
            <a:r>
              <a:rPr lang="ru-RU" sz="2400" dirty="0" smtClean="0">
                <a:latin typeface="Times New Roman" pitchFamily="18" charset="0"/>
                <a:cs typeface="Times New Roman" pitchFamily="18" charset="0"/>
              </a:rPr>
              <a:t>«рисование» </a:t>
            </a:r>
            <a:r>
              <a:rPr lang="ru-RU" sz="2400" dirty="0" err="1" smtClean="0">
                <a:latin typeface="Times New Roman" pitchFamily="18" charset="0"/>
                <a:cs typeface="Times New Roman" pitchFamily="18" charset="0"/>
              </a:rPr>
              <a:t>шнурочком</a:t>
            </a:r>
            <a:r>
              <a:rPr lang="ru-RU" sz="2400" dirty="0" smtClean="0">
                <a:latin typeface="Times New Roman" pitchFamily="18" charset="0"/>
                <a:cs typeface="Times New Roman" pitchFamily="18" charset="0"/>
              </a:rPr>
              <a:t>; </a:t>
            </a:r>
          </a:p>
          <a:p>
            <a:pPr>
              <a:buFont typeface="Arial" pitchFamily="34" charset="0"/>
              <a:buChar char="•"/>
            </a:pPr>
            <a:r>
              <a:rPr lang="ru-RU" sz="2400" dirty="0" smtClean="0">
                <a:latin typeface="Times New Roman" pitchFamily="18" charset="0"/>
                <a:cs typeface="Times New Roman" pitchFamily="18" charset="0"/>
              </a:rPr>
              <a:t>проведение прямых линий крупного масштаба на асфальте или </a:t>
            </a:r>
            <a:r>
              <a:rPr lang="ru-RU" sz="2400" dirty="0" smtClean="0">
                <a:latin typeface="Times New Roman" pitchFamily="18" charset="0"/>
                <a:cs typeface="Times New Roman" pitchFamily="18" charset="0"/>
              </a:rPr>
              <a:t>на снегу </a:t>
            </a:r>
            <a:r>
              <a:rPr lang="ru-RU" sz="2400" dirty="0" smtClean="0">
                <a:latin typeface="Times New Roman" pitchFamily="18" charset="0"/>
                <a:cs typeface="Times New Roman" pitchFamily="18" charset="0"/>
              </a:rPr>
              <a:t>мелком или палочкой; </a:t>
            </a:r>
          </a:p>
          <a:p>
            <a:pPr>
              <a:buFont typeface="Arial" pitchFamily="34" charset="0"/>
              <a:buChar char="•"/>
            </a:pPr>
            <a:r>
              <a:rPr lang="ru-RU" sz="2400" dirty="0" smtClean="0">
                <a:latin typeface="Times New Roman" pitchFamily="18" charset="0"/>
                <a:cs typeface="Times New Roman" pitchFamily="18" charset="0"/>
              </a:rPr>
              <a:t>обведение прямыми линиями геометрических фигур: квадрат, прямоугольник, треугольник; </a:t>
            </a:r>
          </a:p>
          <a:p>
            <a:pPr>
              <a:buFont typeface="Arial" pitchFamily="34" charset="0"/>
              <a:buChar char="•"/>
            </a:pPr>
            <a:r>
              <a:rPr lang="ru-RU" sz="2400" dirty="0" smtClean="0">
                <a:latin typeface="Times New Roman" pitchFamily="18" charset="0"/>
                <a:cs typeface="Times New Roman" pitchFamily="18" charset="0"/>
              </a:rPr>
              <a:t>передача формы предмета с помощью готового контура (трафарета) с последующей заштриховкой; </a:t>
            </a:r>
            <a:endParaRPr lang="ru-RU"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1" y="1515486"/>
            <a:ext cx="11309684" cy="4524315"/>
          </a:xfrm>
          <a:prstGeom prst="rect">
            <a:avLst/>
          </a:prstGeom>
        </p:spPr>
        <p:txBody>
          <a:bodyPr wrap="square">
            <a:spAutoFit/>
          </a:bodyPr>
          <a:lstStyle/>
          <a:p>
            <a:pPr>
              <a:buFont typeface="Arial" pitchFamily="34" charset="0"/>
              <a:buChar char="•"/>
            </a:pPr>
            <a:r>
              <a:rPr lang="ru-RU" sz="2400" dirty="0" smtClean="0">
                <a:latin typeface="Times New Roman" pitchFamily="18" charset="0"/>
                <a:cs typeface="Times New Roman" pitchFamily="18" charset="0"/>
              </a:rPr>
              <a:t>нахождение идентичной формы среди других; </a:t>
            </a:r>
          </a:p>
          <a:p>
            <a:pPr>
              <a:buFont typeface="Arial" pitchFamily="34" charset="0"/>
              <a:buChar char="•"/>
            </a:pPr>
            <a:r>
              <a:rPr lang="ru-RU" sz="2400" dirty="0" smtClean="0">
                <a:latin typeface="Times New Roman" pitchFamily="18" charset="0"/>
                <a:cs typeface="Times New Roman" pitchFamily="18" charset="0"/>
              </a:rPr>
              <a:t>«рисование» предмета пальчиком в воздухе, на столе, на собственной ладошке, на спине товарища; </a:t>
            </a:r>
          </a:p>
          <a:p>
            <a:pPr>
              <a:buFont typeface="Arial" pitchFamily="34" charset="0"/>
              <a:buChar char="•"/>
            </a:pPr>
            <a:r>
              <a:rPr lang="ru-RU" sz="2400" dirty="0" err="1" smtClean="0">
                <a:latin typeface="Times New Roman" pitchFamily="18" charset="0"/>
                <a:cs typeface="Times New Roman" pitchFamily="18" charset="0"/>
              </a:rPr>
              <a:t>дорисовывание</a:t>
            </a:r>
            <a:r>
              <a:rPr lang="ru-RU" sz="2400" dirty="0" smtClean="0">
                <a:latin typeface="Times New Roman" pitchFamily="18" charset="0"/>
                <a:cs typeface="Times New Roman" pitchFamily="18" charset="0"/>
              </a:rPr>
              <a:t> симметричных контурных изображений (например, левая половинка рисунка является </a:t>
            </a:r>
            <a:r>
              <a:rPr lang="ru-RU" sz="2400" dirty="0" smtClean="0">
                <a:latin typeface="Times New Roman" pitchFamily="18" charset="0"/>
                <a:cs typeface="Times New Roman" pitchFamily="18" charset="0"/>
              </a:rPr>
              <a:t>образцом, </a:t>
            </a:r>
            <a:r>
              <a:rPr lang="ru-RU" sz="2400" dirty="0" smtClean="0">
                <a:latin typeface="Times New Roman" pitchFamily="18" charset="0"/>
                <a:cs typeface="Times New Roman" pitchFamily="18" charset="0"/>
              </a:rPr>
              <a:t>а правая, обозначенная пунктирными линиями, </a:t>
            </a:r>
            <a:r>
              <a:rPr lang="ru-RU" sz="2400" dirty="0" smtClean="0">
                <a:latin typeface="Times New Roman" pitchFamily="18" charset="0"/>
                <a:cs typeface="Times New Roman" pitchFamily="18" charset="0"/>
              </a:rPr>
              <a:t>дорисовывается </a:t>
            </a:r>
            <a:r>
              <a:rPr lang="ru-RU" sz="2400" dirty="0" smtClean="0">
                <a:latin typeface="Times New Roman" pitchFamily="18" charset="0"/>
                <a:cs typeface="Times New Roman" pitchFamily="18" charset="0"/>
              </a:rPr>
              <a:t>дошкольником); </a:t>
            </a:r>
          </a:p>
          <a:p>
            <a:pPr>
              <a:buFont typeface="Arial" pitchFamily="34" charset="0"/>
              <a:buChar char="•"/>
            </a:pPr>
            <a:r>
              <a:rPr lang="ru-RU" sz="2400" dirty="0" smtClean="0">
                <a:latin typeface="Times New Roman" pitchFamily="18" charset="0"/>
                <a:cs typeface="Times New Roman" pitchFamily="18" charset="0"/>
              </a:rPr>
              <a:t>соединение двух предметов прямой линией — «дорожкой», в дальнейшем изображение предметов по точкам. </a:t>
            </a: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Одновременно необходимо тренировать руку ребенка в свободном проведении замкнутых круговых линий. Предлагаются упражнения типа «помешать кашу в тарелке (суп в кастрюле)», «изобразить снежные вихри» и т.д. </a:t>
            </a:r>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072558" y="2240231"/>
            <a:ext cx="5228492" cy="2677656"/>
          </a:xfrm>
          <a:prstGeom prst="rect">
            <a:avLst/>
          </a:prstGeom>
        </p:spPr>
        <p:txBody>
          <a:bodyPr wrap="square">
            <a:spAutoFit/>
          </a:bodyPr>
          <a:lstStyle/>
          <a:p>
            <a:r>
              <a:rPr lang="ru-RU" sz="2400" dirty="0">
                <a:latin typeface="Times New Roman" pitchFamily="18" charset="0"/>
                <a:cs typeface="Times New Roman" pitchFamily="18" charset="0"/>
              </a:rPr>
              <a:t>Развитие речевых процессов дошкольников достаточно подробно описано в логопедической и психологической литературе, однако развитие пространственных представлений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в ней </a:t>
            </a:r>
            <a:r>
              <a:rPr lang="ru-RU" sz="2400" dirty="0" smtClean="0">
                <a:latin typeface="Times New Roman" pitchFamily="18" charset="0"/>
                <a:cs typeface="Times New Roman" pitchFamily="18" charset="0"/>
              </a:rPr>
              <a:t>не достаточно освещено.</a:t>
            </a:r>
            <a:endParaRPr lang="ru-RU" sz="2400" dirty="0">
              <a:latin typeface="Times New Roman" pitchFamily="18" charset="0"/>
              <a:cs typeface="Times New Roman"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2678" y="1899138"/>
            <a:ext cx="4579816" cy="3434862"/>
          </a:xfrm>
          <a:prstGeom prst="rect">
            <a:avLst/>
          </a:prstGeom>
        </p:spPr>
      </p:pic>
    </p:spTree>
    <p:extLst>
      <p:ext uri="{BB962C8B-B14F-4D97-AF65-F5344CB8AC3E}">
        <p14:creationId xmlns:p14="http://schemas.microsoft.com/office/powerpoint/2010/main" xmlns="" val="224373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7138" y="1497676"/>
            <a:ext cx="10163908" cy="4278094"/>
          </a:xfrm>
          <a:prstGeom prst="rect">
            <a:avLst/>
          </a:prstGeom>
        </p:spPr>
        <p:txBody>
          <a:bodyPr wrap="square">
            <a:spAutoFit/>
          </a:bodyPr>
          <a:lstStyle/>
          <a:p>
            <a:pPr algn="ctr"/>
            <a:r>
              <a:rPr lang="ru-RU" sz="2800" b="1" dirty="0">
                <a:latin typeface="Times New Roman" pitchFamily="18" charset="0"/>
                <a:cs typeface="Times New Roman" pitchFamily="18" charset="0"/>
              </a:rPr>
              <a:t>Перечень игр по направлениям развития пространственных представлений </a:t>
            </a:r>
            <a:endParaRPr lang="ru-RU" sz="2800" dirty="0">
              <a:latin typeface="Times New Roman" pitchFamily="18" charset="0"/>
              <a:cs typeface="Times New Roman" pitchFamily="18" charset="0"/>
            </a:endParaRPr>
          </a:p>
          <a:p>
            <a:r>
              <a:rPr lang="ru-RU" sz="2400" b="1" dirty="0">
                <a:latin typeface="Times New Roman" pitchFamily="18" charset="0"/>
                <a:cs typeface="Times New Roman" pitchFamily="18" charset="0"/>
              </a:rPr>
              <a:t>Обучение ориентировке в схеме тела: </a:t>
            </a:r>
            <a:r>
              <a:rPr lang="ru-RU" sz="2400" dirty="0">
                <a:latin typeface="Times New Roman" pitchFamily="18" charset="0"/>
                <a:cs typeface="Times New Roman" pitchFamily="18" charset="0"/>
              </a:rPr>
              <a:t>«Веселые человечки». «Затейники». «Замри». «Мяч не теряй». «Осторожные зайчики». «Приключения Незнайки». «Сделай фигуру». «Выполняет сосед справа». </a:t>
            </a:r>
          </a:p>
          <a:p>
            <a:r>
              <a:rPr lang="ru-RU" sz="2400" b="1" dirty="0">
                <a:latin typeface="Times New Roman" pitchFamily="18" charset="0"/>
                <a:cs typeface="Times New Roman" pitchFamily="18" charset="0"/>
              </a:rPr>
              <a:t>Обучение ориентировке в окружающем пространстве: </a:t>
            </a:r>
            <a:r>
              <a:rPr lang="ru-RU" sz="2400" dirty="0">
                <a:latin typeface="Times New Roman" pitchFamily="18" charset="0"/>
                <a:cs typeface="Times New Roman" pitchFamily="18" charset="0"/>
              </a:rPr>
              <a:t>«К своим флажкам». «Поезд». «Найди свое место». «Зайцы и волк». «Где Маша?» «Воробышки и автомобиль». «Башенки». «Вверх и вниз, еще разочек». «Следопыт». «Как пройти к зайке?» «Секреты». «Найди флажок». «Куда пойдешь?» «Назад, вперед, наверх и вниз». «Пирамидки». «Разные дома». «Принеси карандаш». </a:t>
            </a:r>
          </a:p>
        </p:txBody>
      </p:sp>
    </p:spTree>
    <p:extLst>
      <p:ext uri="{BB962C8B-B14F-4D97-AF65-F5344CB8AC3E}">
        <p14:creationId xmlns:p14="http://schemas.microsoft.com/office/powerpoint/2010/main" xmlns="" val="285687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138" y="1630575"/>
            <a:ext cx="11441724" cy="4524315"/>
          </a:xfrm>
          <a:prstGeom prst="rect">
            <a:avLst/>
          </a:prstGeom>
        </p:spPr>
        <p:txBody>
          <a:bodyPr wrap="square">
            <a:spAutoFit/>
          </a:bodyPr>
          <a:lstStyle/>
          <a:p>
            <a:r>
              <a:rPr lang="ru-RU" sz="2400" b="1" dirty="0">
                <a:latin typeface="Times New Roman" pitchFamily="18" charset="0"/>
                <a:cs typeface="Times New Roman" pitchFamily="18" charset="0"/>
              </a:rPr>
              <a:t>Обучение пониманию и употреблению логико-грамматических конструкций, выражающих пространственные отношения: </a:t>
            </a:r>
            <a:r>
              <a:rPr lang="ru-RU" sz="2400" dirty="0">
                <a:latin typeface="Times New Roman" pitchFamily="18" charset="0"/>
                <a:cs typeface="Times New Roman" pitchFamily="18" charset="0"/>
              </a:rPr>
              <a:t>«Делай то, что я скажу». «Солнечный зайчик». «Три птички и кот». «Села птичка на окошко». «Кто на чем поедет?» «Что где растет?» «Кто где сидит?» «Кто где живет?» «Выполни действия». «Куда закатился мяч?» «Будьте внимательны». «Репка». «Где карандаш?» «Прятки». «Кто без чего?» «На полянке». «Колобок». «Волшебный мешочек». «Фотографии». «Что над нами, что под нами?» «Дополни». «Кто за кем?» «Найди такое дерево». «Потопай, похлопай». «Наоборот». «Из чего мы сделаны?» «Найди игрушку». «Займи свое место». «Кто быстрее?» «Кто быстрее назовет?» «Найди парные картинки». </a:t>
            </a:r>
          </a:p>
          <a:p>
            <a:r>
              <a:rPr lang="ru-RU" sz="2400" b="1" dirty="0">
                <a:latin typeface="Times New Roman" pitchFamily="18" charset="0"/>
                <a:cs typeface="Times New Roman" pitchFamily="18" charset="0"/>
              </a:rPr>
              <a:t>Обучение ориентировке на плоскости: </a:t>
            </a:r>
            <a:r>
              <a:rPr lang="ru-RU" sz="2400" dirty="0">
                <a:latin typeface="Times New Roman" pitchFamily="18" charset="0"/>
                <a:cs typeface="Times New Roman" pitchFamily="18" charset="0"/>
              </a:rPr>
              <a:t>«Нарисуй картинку из палочек». «Найди место». «По местам». «Сделай так». «На лугу пасутся...» «Водители». «Дойди до флажка». «Шашки».</a:t>
            </a:r>
          </a:p>
        </p:txBody>
      </p:sp>
    </p:spTree>
    <p:extLst>
      <p:ext uri="{BB962C8B-B14F-4D97-AF65-F5344CB8AC3E}">
        <p14:creationId xmlns:p14="http://schemas.microsoft.com/office/powerpoint/2010/main" xmlns="" val="49058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0021" y="1715506"/>
            <a:ext cx="5293895" cy="4401205"/>
          </a:xfrm>
          <a:prstGeom prst="rect">
            <a:avLst/>
          </a:prstGeom>
        </p:spPr>
        <p:txBody>
          <a:bodyPr wrap="square">
            <a:spAutoFit/>
          </a:bodyPr>
          <a:lstStyle/>
          <a:p>
            <a:pPr algn="ctr"/>
            <a:r>
              <a:rPr lang="ru-RU" sz="2800" dirty="0">
                <a:latin typeface="Times New Roman" pitchFamily="18" charset="0"/>
                <a:cs typeface="Times New Roman" pitchFamily="18" charset="0"/>
              </a:rPr>
              <a:t>При кажущейся простоте все приведенные выше упражнения на самом деле наполнены дидактическим смыслом, несут большую коррекционную нагрузку и побуждают детей с общим недоразвитием речи к более направленным пространственно-ориентировочным действиям.</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38415" y="2195916"/>
            <a:ext cx="4579816" cy="3434862"/>
          </a:xfrm>
          <a:prstGeom prst="rect">
            <a:avLst/>
          </a:prstGeom>
        </p:spPr>
      </p:pic>
    </p:spTree>
    <p:extLst>
      <p:ext uri="{BB962C8B-B14F-4D97-AF65-F5344CB8AC3E}">
        <p14:creationId xmlns:p14="http://schemas.microsoft.com/office/powerpoint/2010/main" xmlns="" val="332280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56738" y="1172036"/>
            <a:ext cx="6096000" cy="5262979"/>
          </a:xfrm>
          <a:prstGeom prst="rect">
            <a:avLst/>
          </a:prstGeom>
        </p:spPr>
        <p:txBody>
          <a:bodyPr>
            <a:spAutoFit/>
          </a:bodyPr>
          <a:lstStyle/>
          <a:p>
            <a:r>
              <a:rPr lang="ru-RU" sz="2400" dirty="0">
                <a:latin typeface="Times New Roman" pitchFamily="18" charset="0"/>
                <a:cs typeface="Times New Roman" pitchFamily="18" charset="0"/>
              </a:rPr>
              <a:t>Пространственные представления, как и другие психические процессы, активизируются благодаря тесному межполушарному взаимодействию, в развитие которого правая и левая мозговые гемисферы вносят свой специфический функциональный вклад. Ответственными за выполнение движений в пространстве являются теменные и теменно-затылочные зоны коры, а также совместная деятельность пространственного, слухового и вестибулярного анализаторов. В целом пространственные действия обеспечивает височно-теменно-затылочная зона. </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6685" y="1889423"/>
            <a:ext cx="4785250" cy="3828200"/>
          </a:xfrm>
          <a:prstGeom prst="rect">
            <a:avLst/>
          </a:prstGeom>
        </p:spPr>
      </p:pic>
    </p:spTree>
    <p:extLst>
      <p:ext uri="{BB962C8B-B14F-4D97-AF65-F5344CB8AC3E}">
        <p14:creationId xmlns:p14="http://schemas.microsoft.com/office/powerpoint/2010/main" xmlns="" val="168964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20860" y="508173"/>
            <a:ext cx="6096000" cy="6001643"/>
          </a:xfrm>
          <a:prstGeom prst="rect">
            <a:avLst/>
          </a:prstGeom>
        </p:spPr>
        <p:txBody>
          <a:bodyPr>
            <a:spAutoFit/>
          </a:bodyPr>
          <a:lstStyle/>
          <a:p>
            <a:r>
              <a:rPr lang="ru-RU" sz="2400" dirty="0">
                <a:latin typeface="Times New Roman" pitchFamily="18" charset="0"/>
                <a:cs typeface="Times New Roman" pitchFamily="18" charset="0"/>
              </a:rPr>
              <a:t>Ориентирование человека в пространстве формируется на основе восприятия им собственного тела, которое складывается из сочетания пространственно-тактильной чувствительности, мышечно-суставных и органических (внутренностных) ощущений. Это комплексное восприятие человеком собственного тела носит название «схема тела» (Б. Г. Ананьев). Процесс формирования схемы тела у ребенка связан с развитием дифференцирующей работы коры головного мозга. Сенсомоторная деятельность направлена на установление отношений между движением и соответствующими изменениями в различных сенсорных полях.</a:t>
            </a:r>
          </a:p>
        </p:txBody>
      </p:sp>
      <p:pic>
        <p:nvPicPr>
          <p:cNvPr id="5" name="Рисунок 4"/>
          <p:cNvPicPr>
            <a:picLocks noChangeAspect="1"/>
          </p:cNvPicPr>
          <p:nvPr/>
        </p:nvPicPr>
        <p:blipFill rotWithShape="1">
          <a:blip r:embed="rId2"/>
          <a:srcRect l="4676" t="7142" r="4799" b="4081"/>
          <a:stretch/>
        </p:blipFill>
        <p:spPr>
          <a:xfrm>
            <a:off x="650049" y="1996797"/>
            <a:ext cx="4445385" cy="3566160"/>
          </a:xfrm>
          <a:prstGeom prst="rect">
            <a:avLst/>
          </a:prstGeom>
        </p:spPr>
      </p:pic>
    </p:spTree>
    <p:extLst>
      <p:ext uri="{BB962C8B-B14F-4D97-AF65-F5344CB8AC3E}">
        <p14:creationId xmlns:p14="http://schemas.microsoft.com/office/powerpoint/2010/main" xmlns="" val="51060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676" t="7142" r="4799" b="4081"/>
          <a:stretch/>
        </p:blipFill>
        <p:spPr>
          <a:xfrm>
            <a:off x="262893" y="2168247"/>
            <a:ext cx="4445385" cy="3566160"/>
          </a:xfrm>
          <a:prstGeom prst="rect">
            <a:avLst/>
          </a:prstGeom>
        </p:spPr>
      </p:pic>
      <p:sp>
        <p:nvSpPr>
          <p:cNvPr id="5" name="Прямоугольник 4"/>
          <p:cNvSpPr/>
          <p:nvPr/>
        </p:nvSpPr>
        <p:spPr>
          <a:xfrm>
            <a:off x="5448300" y="1750726"/>
            <a:ext cx="6096000" cy="4401205"/>
          </a:xfrm>
          <a:prstGeom prst="rect">
            <a:avLst/>
          </a:prstGeom>
        </p:spPr>
        <p:txBody>
          <a:bodyPr>
            <a:spAutoFit/>
          </a:bodyPr>
          <a:lstStyle/>
          <a:p>
            <a:pPr algn="ctr"/>
            <a:r>
              <a:rPr lang="ru-RU" sz="2800" dirty="0">
                <a:latin typeface="Times New Roman" panose="02020603050405020304" pitchFamily="18" charset="0"/>
                <a:cs typeface="Times New Roman" panose="02020603050405020304" pitchFamily="18" charset="0"/>
              </a:rPr>
              <a:t>Формирование пространственных представлений связанно с использованием разных систем ориентации в пространстве (видимом и воображаемом). </a:t>
            </a:r>
          </a:p>
          <a:p>
            <a:pPr algn="ctr"/>
            <a:r>
              <a:rPr lang="ru-RU" sz="2800" dirty="0">
                <a:latin typeface="Times New Roman" panose="02020603050405020304" pitchFamily="18" charset="0"/>
                <a:cs typeface="Times New Roman" panose="02020603050405020304" pitchFamily="18" charset="0"/>
              </a:rPr>
              <a:t>Базовой и наиболее естественной, </a:t>
            </a:r>
            <a:r>
              <a:rPr lang="ru-RU" sz="2800" dirty="0" err="1">
                <a:latin typeface="Times New Roman" panose="02020603050405020304" pitchFamily="18" charset="0"/>
                <a:cs typeface="Times New Roman" panose="02020603050405020304" pitchFamily="18" charset="0"/>
              </a:rPr>
              <a:t>онтогенетически</a:t>
            </a:r>
            <a:r>
              <a:rPr lang="ru-RU" sz="2800" dirty="0">
                <a:latin typeface="Times New Roman" panose="02020603050405020304" pitchFamily="18" charset="0"/>
                <a:cs typeface="Times New Roman" panose="02020603050405020304" pitchFamily="18" charset="0"/>
              </a:rPr>
              <a:t> более ранней и закреплённой всем опытом человека системой ориентации является схема тела. </a:t>
            </a:r>
          </a:p>
        </p:txBody>
      </p:sp>
    </p:spTree>
    <p:extLst>
      <p:ext uri="{BB962C8B-B14F-4D97-AF65-F5344CB8AC3E}">
        <p14:creationId xmlns:p14="http://schemas.microsoft.com/office/powerpoint/2010/main" xmlns="" val="141217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9295" y="502228"/>
            <a:ext cx="11805431" cy="3877985"/>
          </a:xfrm>
          <a:prstGeom prst="rect">
            <a:avLst/>
          </a:prstGeom>
        </p:spPr>
        <p:txBody>
          <a:bodyPr wrap="square">
            <a:spAutoFit/>
          </a:bodyPr>
          <a:lstStyle/>
          <a:p>
            <a:pPr algn="ctr"/>
            <a:r>
              <a:rPr lang="ru-RU" sz="2400" dirty="0">
                <a:latin typeface="Times New Roman" pitchFamily="18" charset="0"/>
                <a:cs typeface="Times New Roman" pitchFamily="18" charset="0"/>
              </a:rPr>
              <a:t>Структурно-системный, подход к изучению пространственных представлений предлагают </a:t>
            </a:r>
            <a:r>
              <a:rPr lang="ru-RU" sz="2400" dirty="0" err="1" smtClean="0">
                <a:latin typeface="Times New Roman" pitchFamily="18" charset="0"/>
                <a:cs typeface="Times New Roman" pitchFamily="18" charset="0"/>
              </a:rPr>
              <a:t>Н.Я.Семаго</a:t>
            </a:r>
            <a:r>
              <a:rPr lang="ru-RU" sz="2400" dirty="0">
                <a:latin typeface="Times New Roman" pitchFamily="18" charset="0"/>
                <a:cs typeface="Times New Roman" pitchFamily="18" charset="0"/>
              </a:rPr>
              <a:t>, М. М. Семаго. Исследователи выделяют четыре основных уровня, каждый их которых состоит из нескольких подуровней. </a:t>
            </a: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pPr algn="ctr"/>
            <a:r>
              <a:rPr lang="ru-RU" sz="2400" b="1" dirty="0">
                <a:latin typeface="Times New Roman" pitchFamily="18" charset="0"/>
                <a:cs typeface="Times New Roman" pitchFamily="18" charset="0"/>
              </a:rPr>
              <a:t>      Первый уровень </a:t>
            </a:r>
            <a:r>
              <a:rPr lang="ru-RU" sz="2400" dirty="0">
                <a:latin typeface="Times New Roman" pitchFamily="18" charset="0"/>
                <a:cs typeface="Times New Roman" pitchFamily="18" charset="0"/>
              </a:rPr>
              <a:t>— пространственные представления о собственном теле. </a:t>
            </a:r>
            <a:endParaRPr lang="ru-RU" sz="2400" dirty="0" smtClean="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pPr algn="ctr"/>
            <a:r>
              <a:rPr lang="ru-RU" sz="2600" b="1" i="1" dirty="0">
                <a:latin typeface="Times New Roman" panose="02020603050405020304" pitchFamily="18" charset="0"/>
                <a:cs typeface="Times New Roman" panose="02020603050405020304" pitchFamily="18" charset="0"/>
              </a:rPr>
              <a:t>(Покажи где у тебя глаза? Где у тебя рука?) – Младший возраст. </a:t>
            </a:r>
          </a:p>
          <a:p>
            <a:pPr algn="ctr"/>
            <a:r>
              <a:rPr lang="ru-RU" sz="2600" b="1" i="1" dirty="0">
                <a:latin typeface="Times New Roman" panose="02020603050405020304" pitchFamily="18" charset="0"/>
                <a:cs typeface="Times New Roman" panose="02020603050405020304" pitchFamily="18" charset="0"/>
              </a:rPr>
              <a:t>(Покажи правую руку. Покажи левую ногу.) – Средний возраст. </a:t>
            </a:r>
          </a:p>
          <a:p>
            <a:pPr algn="ctr"/>
            <a:r>
              <a:rPr lang="ru-RU" sz="2600" b="1" i="1" dirty="0">
                <a:latin typeface="Times New Roman" panose="02020603050405020304" pitchFamily="18" charset="0"/>
                <a:cs typeface="Times New Roman" panose="02020603050405020304" pitchFamily="18" charset="0"/>
              </a:rPr>
              <a:t>(Покажи левой рукой правый глаз) – Старший дошкольный возраст.</a:t>
            </a:r>
          </a:p>
        </p:txBody>
      </p:sp>
    </p:spTree>
    <p:extLst>
      <p:ext uri="{BB962C8B-B14F-4D97-AF65-F5344CB8AC3E}">
        <p14:creationId xmlns:p14="http://schemas.microsoft.com/office/powerpoint/2010/main" xmlns="" val="4210785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4310" y="721698"/>
            <a:ext cx="11727180" cy="4001095"/>
          </a:xfrm>
          <a:prstGeom prst="rect">
            <a:avLst/>
          </a:prstGeom>
        </p:spPr>
        <p:txBody>
          <a:bodyPr wrap="square">
            <a:spAutoFit/>
          </a:bodyPr>
          <a:lstStyle/>
          <a:p>
            <a:pPr algn="ctr"/>
            <a:r>
              <a:rPr lang="ru-RU" sz="2400" b="1" dirty="0">
                <a:latin typeface="Times New Roman" pitchFamily="18" charset="0"/>
                <a:cs typeface="Times New Roman" pitchFamily="18" charset="0"/>
              </a:rPr>
              <a:t>Второй уровень </a:t>
            </a:r>
            <a:r>
              <a:rPr lang="ru-RU" sz="2400" dirty="0">
                <a:latin typeface="Times New Roman" pitchFamily="18" charset="0"/>
                <a:cs typeface="Times New Roman" pitchFamily="18" charset="0"/>
              </a:rPr>
              <a:t>— пространственные представления о взаимоотношении внешних объектов и тела (по отношению к собственном телу). </a:t>
            </a: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r>
              <a:rPr lang="ru-RU" sz="2600" b="1" i="1" dirty="0" smtClean="0">
                <a:latin typeface="Times New Roman" panose="02020603050405020304" pitchFamily="18" charset="0"/>
                <a:cs typeface="Times New Roman" panose="02020603050405020304" pitchFamily="18" charset="0"/>
              </a:rPr>
              <a:t>Что </a:t>
            </a:r>
            <a:r>
              <a:rPr lang="ru-RU" sz="2600" b="1" i="1" dirty="0">
                <a:latin typeface="Times New Roman" panose="02020603050405020304" pitchFamily="18" charset="0"/>
                <a:cs typeface="Times New Roman" panose="02020603050405020304" pitchFamily="18" charset="0"/>
              </a:rPr>
              <a:t>находится слева от тебя? Что находится справа от тебя? Что находится вверху?</a:t>
            </a:r>
          </a:p>
          <a:p>
            <a:pPr algn="ctr"/>
            <a:endParaRPr lang="ru-RU" sz="2600" b="1" i="1" dirty="0">
              <a:latin typeface="Times New Roman" panose="02020603050405020304" pitchFamily="18" charset="0"/>
              <a:cs typeface="Times New Roman" panose="02020603050405020304" pitchFamily="18" charset="0"/>
            </a:endParaRPr>
          </a:p>
          <a:p>
            <a:pPr algn="ctr"/>
            <a:r>
              <a:rPr lang="ru-RU" sz="2600" dirty="0">
                <a:latin typeface="Times New Roman" panose="02020603050405020304" pitchFamily="18" charset="0"/>
                <a:cs typeface="Times New Roman" panose="02020603050405020304" pitchFamily="18" charset="0"/>
              </a:rPr>
              <a:t>Дополнительно могут даваться внешние ориентиры. </a:t>
            </a:r>
            <a:r>
              <a:rPr lang="ru-RU" sz="2600" i="1" dirty="0">
                <a:latin typeface="Times New Roman" panose="02020603050405020304" pitchFamily="18" charset="0"/>
                <a:cs typeface="Times New Roman" panose="02020603050405020304" pitchFamily="18" charset="0"/>
              </a:rPr>
              <a:t>Например, если встать лицом к окну, то справа будет дверь, а слева – стена.</a:t>
            </a:r>
          </a:p>
          <a:p>
            <a:pPr algn="ctr"/>
            <a:r>
              <a:rPr lang="ru-RU" sz="2600" dirty="0">
                <a:latin typeface="Times New Roman" panose="02020603050405020304" pitchFamily="18" charset="0"/>
                <a:cs typeface="Times New Roman" panose="02020603050405020304" pitchFamily="18" charset="0"/>
              </a:rPr>
              <a:t>Возможен ориентир по самому телу ребёнка в форме игры «Я знаю своё тело!» </a:t>
            </a:r>
            <a:r>
              <a:rPr lang="ru-RU" sz="2600" i="1" dirty="0">
                <a:latin typeface="Times New Roman" panose="02020603050405020304" pitchFamily="18" charset="0"/>
                <a:cs typeface="Times New Roman" panose="02020603050405020304" pitchFamily="18" charset="0"/>
              </a:rPr>
              <a:t>Например, где находится сердце? (слева) Где находится спина? (сзади)</a:t>
            </a:r>
          </a:p>
        </p:txBody>
      </p:sp>
    </p:spTree>
    <p:extLst>
      <p:ext uri="{BB962C8B-B14F-4D97-AF65-F5344CB8AC3E}">
        <p14:creationId xmlns:p14="http://schemas.microsoft.com/office/powerpoint/2010/main" xmlns="" val="2838418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020" y="131983"/>
            <a:ext cx="11887200" cy="4524315"/>
          </a:xfrm>
          <a:prstGeom prst="rect">
            <a:avLst/>
          </a:prstGeom>
        </p:spPr>
        <p:txBody>
          <a:bodyPr wrap="square">
            <a:spAutoFit/>
          </a:bodyPr>
          <a:lstStyle/>
          <a:p>
            <a:pPr algn="ctr"/>
            <a:r>
              <a:rPr lang="ru-RU" sz="2400" b="1" dirty="0">
                <a:latin typeface="Times New Roman" pitchFamily="18" charset="0"/>
                <a:cs typeface="Times New Roman" pitchFamily="18" charset="0"/>
              </a:rPr>
              <a:t>Третий этап </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уровень </a:t>
            </a:r>
            <a:r>
              <a:rPr lang="ru-RU" sz="2400" dirty="0">
                <a:latin typeface="Times New Roman" pitchFamily="18" charset="0"/>
                <a:cs typeface="Times New Roman" pitchFamily="18" charset="0"/>
              </a:rPr>
              <a:t>вербализации пространственных </a:t>
            </a:r>
            <a:r>
              <a:rPr lang="ru-RU" sz="2400" dirty="0" smtClean="0">
                <a:latin typeface="Times New Roman" pitchFamily="18" charset="0"/>
                <a:cs typeface="Times New Roman" pitchFamily="18" charset="0"/>
              </a:rPr>
              <a:t>представлений, который характеризуется </a:t>
            </a:r>
            <a:r>
              <a:rPr lang="ru-RU" sz="2400" dirty="0">
                <a:latin typeface="Times New Roman" pitchFamily="18" charset="0"/>
                <a:cs typeface="Times New Roman" pitchFamily="18" charset="0"/>
              </a:rPr>
              <a:t>осмыслением удаленных от ребёнка объектов и увеличением количества участков, выделяемых в пространстве. В этот период ребёнку предлагаются задания на развитие в двухмерном пространстве.</a:t>
            </a:r>
          </a:p>
          <a:p>
            <a:pPr algn="ctr"/>
            <a:r>
              <a:rPr lang="ru-RU" sz="2400" b="1" dirty="0">
                <a:latin typeface="Times New Roman" pitchFamily="18" charset="0"/>
                <a:cs typeface="Times New Roman" pitchFamily="18" charset="0"/>
              </a:rPr>
              <a:t>Например:</a:t>
            </a:r>
          </a:p>
          <a:p>
            <a:pPr marL="285750" indent="-285750" algn="ctr">
              <a:buFont typeface="Arial" pitchFamily="34" charset="0"/>
              <a:buChar char="•"/>
            </a:pPr>
            <a:r>
              <a:rPr lang="ru-RU" sz="2400" dirty="0">
                <a:latin typeface="Times New Roman" pitchFamily="18" charset="0"/>
                <a:cs typeface="Times New Roman" pitchFamily="18" charset="0"/>
              </a:rPr>
              <a:t>на листе бумаги: Поставь вверху листа точку, нарисуй справа крестик, проведи в нижнем левом углу волну.</a:t>
            </a:r>
          </a:p>
          <a:p>
            <a:pPr marL="285750" indent="-285750" algn="ctr">
              <a:buFont typeface="Arial" pitchFamily="34" charset="0"/>
              <a:buChar char="•"/>
            </a:pPr>
            <a:r>
              <a:rPr lang="ru-RU" sz="2400" dirty="0">
                <a:latin typeface="Times New Roman" pitchFamily="18" charset="0"/>
                <a:cs typeface="Times New Roman" pitchFamily="18" charset="0"/>
              </a:rPr>
              <a:t>Найди лишнюю фигу среди подобных, но перевернутых в пространстве.</a:t>
            </a:r>
          </a:p>
          <a:p>
            <a:pPr marL="285750" indent="-285750" algn="ctr">
              <a:buFont typeface="Arial" pitchFamily="34" charset="0"/>
              <a:buChar char="•"/>
            </a:pPr>
            <a:r>
              <a:rPr lang="ru-RU" sz="2400" dirty="0">
                <a:latin typeface="Times New Roman" pitchFamily="18" charset="0"/>
                <a:cs typeface="Times New Roman" pitchFamily="18" charset="0"/>
              </a:rPr>
              <a:t>Прячется игрушка и ребенок «ориентируясь» на обозначенный план, ищет ее. </a:t>
            </a:r>
          </a:p>
          <a:p>
            <a:pPr marL="285750" indent="-285750" algn="ctr">
              <a:buFont typeface="Arial" pitchFamily="34" charset="0"/>
              <a:buChar char="•"/>
            </a:pPr>
            <a:r>
              <a:rPr lang="ru-RU" sz="2400" dirty="0">
                <a:latin typeface="Times New Roman" pitchFamily="18" charset="0"/>
                <a:cs typeface="Times New Roman" pitchFamily="18" charset="0"/>
              </a:rPr>
              <a:t>И так от положения тела ребенок учится манипулировать с внешним пространством. </a:t>
            </a:r>
            <a:r>
              <a:rPr lang="ru-RU" sz="2400" b="1" dirty="0">
                <a:latin typeface="Times New Roman" pitchFamily="18" charset="0"/>
                <a:cs typeface="Times New Roman" pitchFamily="18" charset="0"/>
              </a:rPr>
              <a:t>Верх – это голова, потолок, небо, солнце, Северный полюс и Северный Ледовитый океан на глобусе. Низ – ноги, пол, земля, Южный полюс и Антарктида. </a:t>
            </a:r>
          </a:p>
        </p:txBody>
      </p:sp>
    </p:spTree>
    <p:extLst>
      <p:ext uri="{BB962C8B-B14F-4D97-AF65-F5344CB8AC3E}">
        <p14:creationId xmlns:p14="http://schemas.microsoft.com/office/powerpoint/2010/main" xmlns="" val="56686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82158" y="2244162"/>
            <a:ext cx="4923692" cy="3046988"/>
          </a:xfrm>
          <a:prstGeom prst="rect">
            <a:avLst/>
          </a:prstGeom>
        </p:spPr>
        <p:txBody>
          <a:bodyPr wrap="square">
            <a:spAutoFit/>
          </a:bodyPr>
          <a:lstStyle/>
          <a:p>
            <a:pPr algn="ctr"/>
            <a:r>
              <a:rPr lang="ru-RU" sz="2400" b="1" dirty="0">
                <a:latin typeface="Times New Roman" pitchFamily="18" charset="0"/>
                <a:cs typeface="Times New Roman" pitchFamily="18" charset="0"/>
              </a:rPr>
              <a:t>Четвертый уровень </a:t>
            </a:r>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лингвистические представления (пространство языка</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Формируется непосредственно как речевая деятельность, являясь в то же время одной из основных составляющих стиля мышления и собственно когнитивного развития ребенка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5784" y="1806973"/>
            <a:ext cx="5228492" cy="3921371"/>
          </a:xfrm>
          <a:prstGeom prst="rect">
            <a:avLst/>
          </a:prstGeom>
        </p:spPr>
      </p:pic>
    </p:spTree>
    <p:extLst>
      <p:ext uri="{BB962C8B-B14F-4D97-AF65-F5344CB8AC3E}">
        <p14:creationId xmlns:p14="http://schemas.microsoft.com/office/powerpoint/2010/main" xmlns="" val="2092709153"/>
      </p:ext>
    </p:extLst>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
  <TotalTime>587</TotalTime>
  <Words>1736</Words>
  <Application>Microsoft Office PowerPoint</Application>
  <PresentationFormat>Произвольный</PresentationFormat>
  <Paragraphs>110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След самолета</vt:lpstr>
      <vt:lpstr>Развитие пространственного восприятия у детей дошкольного возраста с ОНР как одна из форм подготовки к обучению в школе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Влияние работы по развитию  пространственного восприятия на готовность детей к обучению в школе </dc:title>
  <dc:creator>user</dc:creator>
  <cp:lastModifiedBy>RePack by SPecialiST</cp:lastModifiedBy>
  <cp:revision>41</cp:revision>
  <dcterms:created xsi:type="dcterms:W3CDTF">2016-11-28T15:45:27Z</dcterms:created>
  <dcterms:modified xsi:type="dcterms:W3CDTF">2017-01-17T16:06:33Z</dcterms:modified>
</cp:coreProperties>
</file>